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4"/>
  </p:notesMasterIdLst>
  <p:sldIdLst>
    <p:sldId id="257" r:id="rId2"/>
    <p:sldId id="311" r:id="rId3"/>
    <p:sldId id="462" r:id="rId4"/>
    <p:sldId id="463" r:id="rId5"/>
    <p:sldId id="344" r:id="rId6"/>
    <p:sldId id="348" r:id="rId7"/>
    <p:sldId id="402" r:id="rId8"/>
    <p:sldId id="403" r:id="rId9"/>
    <p:sldId id="423" r:id="rId10"/>
    <p:sldId id="426" r:id="rId11"/>
    <p:sldId id="427" r:id="rId12"/>
    <p:sldId id="430" r:id="rId13"/>
    <p:sldId id="431" r:id="rId14"/>
    <p:sldId id="457" r:id="rId15"/>
    <p:sldId id="458" r:id="rId16"/>
    <p:sldId id="460" r:id="rId17"/>
    <p:sldId id="461" r:id="rId18"/>
    <p:sldId id="465" r:id="rId19"/>
    <p:sldId id="432" r:id="rId20"/>
    <p:sldId id="433" r:id="rId21"/>
    <p:sldId id="434" r:id="rId22"/>
    <p:sldId id="435" r:id="rId23"/>
    <p:sldId id="436" r:id="rId24"/>
    <p:sldId id="437" r:id="rId25"/>
    <p:sldId id="438" r:id="rId26"/>
    <p:sldId id="464" r:id="rId27"/>
    <p:sldId id="439" r:id="rId28"/>
    <p:sldId id="440" r:id="rId29"/>
    <p:sldId id="441" r:id="rId30"/>
    <p:sldId id="442" r:id="rId31"/>
    <p:sldId id="443" r:id="rId32"/>
    <p:sldId id="444" r:id="rId33"/>
    <p:sldId id="445" r:id="rId34"/>
    <p:sldId id="448" r:id="rId35"/>
    <p:sldId id="449" r:id="rId36"/>
    <p:sldId id="450" r:id="rId37"/>
    <p:sldId id="451" r:id="rId38"/>
    <p:sldId id="452" r:id="rId39"/>
    <p:sldId id="453" r:id="rId40"/>
    <p:sldId id="454" r:id="rId41"/>
    <p:sldId id="455" r:id="rId42"/>
    <p:sldId id="397" r:id="rId43"/>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067" autoAdjust="0"/>
  </p:normalViewPr>
  <p:slideViewPr>
    <p:cSldViewPr>
      <p:cViewPr varScale="1">
        <p:scale>
          <a:sx n="88" d="100"/>
          <a:sy n="88" d="100"/>
        </p:scale>
        <p:origin x="972" y="6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Change in Technological</a:t>
            </a:r>
            <a:r>
              <a:rPr lang="en-US" sz="2400" baseline="0" dirty="0"/>
              <a:t> Capabilities by Year</a:t>
            </a:r>
            <a:endParaRPr lang="en-US" sz="2400" dirty="0"/>
          </a:p>
        </c:rich>
      </c:tx>
      <c:overlay val="0"/>
      <c:spPr>
        <a:noFill/>
        <a:ln>
          <a:noFill/>
        </a:ln>
        <a:effectLst/>
      </c:spPr>
    </c:title>
    <c:autoTitleDeleted val="0"/>
    <c:plotArea>
      <c:layout/>
      <c:lineChart>
        <c:grouping val="standard"/>
        <c:varyColors val="0"/>
        <c:ser>
          <c:idx val="0"/>
          <c:order val="0"/>
          <c:tx>
            <c:strRef>
              <c:f>Sheet1!$B$1</c:f>
              <c:strCache>
                <c:ptCount val="1"/>
                <c:pt idx="0">
                  <c:v>Optical Fiber (bits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Sheet1!$B$2:$B$9</c:f>
              <c:numCache>
                <c:formatCode>General</c:formatCode>
                <c:ptCount val="8"/>
                <c:pt idx="0">
                  <c:v>1</c:v>
                </c:pt>
                <c:pt idx="1">
                  <c:v>2.5</c:v>
                </c:pt>
                <c:pt idx="2">
                  <c:v>6.35</c:v>
                </c:pt>
                <c:pt idx="3">
                  <c:v>16</c:v>
                </c:pt>
                <c:pt idx="4">
                  <c:v>40.300000000000004</c:v>
                </c:pt>
                <c:pt idx="5">
                  <c:v>101.59</c:v>
                </c:pt>
                <c:pt idx="6">
                  <c:v>256</c:v>
                </c:pt>
              </c:numCache>
            </c:numRef>
          </c:val>
          <c:smooth val="0"/>
          <c:extLst>
            <c:ext xmlns:c16="http://schemas.microsoft.com/office/drawing/2014/chart" uri="{C3380CC4-5D6E-409C-BE32-E72D297353CC}">
              <c16:uniqueId val="{00000000-FB1D-4BC0-BECA-CAF1059A5367}"/>
            </c:ext>
          </c:extLst>
        </c:ser>
        <c:ser>
          <c:idx val="1"/>
          <c:order val="1"/>
          <c:tx>
            <c:strRef>
              <c:f>Sheet1!$C$1</c:f>
              <c:strCache>
                <c:ptCount val="1"/>
                <c:pt idx="0">
                  <c:v>Data Storage (bits per square inch)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Sheet1!$C$2:$C$9</c:f>
              <c:numCache>
                <c:formatCode>General</c:formatCode>
                <c:ptCount val="8"/>
                <c:pt idx="0">
                  <c:v>1</c:v>
                </c:pt>
                <c:pt idx="1">
                  <c:v>2</c:v>
                </c:pt>
                <c:pt idx="2">
                  <c:v>4</c:v>
                </c:pt>
                <c:pt idx="3">
                  <c:v>8</c:v>
                </c:pt>
                <c:pt idx="4">
                  <c:v>16</c:v>
                </c:pt>
                <c:pt idx="5">
                  <c:v>32</c:v>
                </c:pt>
                <c:pt idx="6">
                  <c:v>64</c:v>
                </c:pt>
              </c:numCache>
            </c:numRef>
          </c:val>
          <c:smooth val="0"/>
          <c:extLst>
            <c:ext xmlns:c16="http://schemas.microsoft.com/office/drawing/2014/chart" uri="{C3380CC4-5D6E-409C-BE32-E72D297353CC}">
              <c16:uniqueId val="{00000001-FB1D-4BC0-BECA-CAF1059A5367}"/>
            </c:ext>
          </c:extLst>
        </c:ser>
        <c:ser>
          <c:idx val="2"/>
          <c:order val="2"/>
          <c:tx>
            <c:strRef>
              <c:f>Sheet1!$D$1</c:f>
              <c:strCache>
                <c:ptCount val="1"/>
                <c:pt idx="0">
                  <c:v>Moore's Law (number of transistors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Sheet1!$D$2:$D$9</c:f>
              <c:numCache>
                <c:formatCode>General</c:formatCode>
                <c:ptCount val="8"/>
                <c:pt idx="0">
                  <c:v>1</c:v>
                </c:pt>
                <c:pt idx="1">
                  <c:v>1.6800000000000015</c:v>
                </c:pt>
                <c:pt idx="2">
                  <c:v>2.82</c:v>
                </c:pt>
                <c:pt idx="3">
                  <c:v>4.76</c:v>
                </c:pt>
                <c:pt idx="4">
                  <c:v>8</c:v>
                </c:pt>
                <c:pt idx="5">
                  <c:v>13.450000000000006</c:v>
                </c:pt>
                <c:pt idx="6">
                  <c:v>22.630000000000024</c:v>
                </c:pt>
              </c:numCache>
            </c:numRef>
          </c:val>
          <c:smooth val="0"/>
          <c:extLst>
            <c:ext xmlns:c16="http://schemas.microsoft.com/office/drawing/2014/chart" uri="{C3380CC4-5D6E-409C-BE32-E72D297353CC}">
              <c16:uniqueId val="{00000002-FB1D-4BC0-BECA-CAF1059A5367}"/>
            </c:ext>
          </c:extLst>
        </c:ser>
        <c:dLbls>
          <c:showLegendKey val="0"/>
          <c:showVal val="0"/>
          <c:showCatName val="0"/>
          <c:showSerName val="0"/>
          <c:showPercent val="0"/>
          <c:showBubbleSize val="0"/>
        </c:dLbls>
        <c:marker val="1"/>
        <c:smooth val="0"/>
        <c:axId val="132096384"/>
        <c:axId val="132099072"/>
      </c:lineChart>
      <c:catAx>
        <c:axId val="132096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099072"/>
        <c:crosses val="autoZero"/>
        <c:auto val="1"/>
        <c:lblAlgn val="ctr"/>
        <c:lblOffset val="100"/>
        <c:noMultiLvlLbl val="0"/>
      </c:catAx>
      <c:valAx>
        <c:axId val="132099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09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0471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3E04BE5E-158D-4D86-9EF6-5FE119DE332A}"/>
              </a:ext>
            </a:extLst>
          </p:cNvPr>
          <p:cNvSpPr>
            <a:spLocks noGrp="1" noRot="1" noChangeAspect="1" noChangeArrowheads="1" noTextEdit="1"/>
          </p:cNvSpPr>
          <p:nvPr>
            <p:ph type="sldImg"/>
          </p:nvPr>
        </p:nvSpPr>
        <p:spPr/>
      </p:sp>
      <p:sp>
        <p:nvSpPr>
          <p:cNvPr id="5123" name="Notes Placeholder 2">
            <a:extLst>
              <a:ext uri="{FF2B5EF4-FFF2-40B4-BE49-F238E27FC236}">
                <a16:creationId xmlns:a16="http://schemas.microsoft.com/office/drawing/2014/main" id="{7B0EE267-0178-4136-9BC2-8C76022F60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5124" name="Slide Number Placeholder 3">
            <a:extLst>
              <a:ext uri="{FF2B5EF4-FFF2-40B4-BE49-F238E27FC236}">
                <a16:creationId xmlns:a16="http://schemas.microsoft.com/office/drawing/2014/main" id="{F9DCBFED-9FA7-45AE-BAC0-D50D8D9EFE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a:spcBef>
                <a:spcPct val="0"/>
              </a:spcBef>
              <a:buSzPct val="45000"/>
              <a:buFont typeface="Wingdings" panose="05000000000000000000" pitchFamily="2" charset="2"/>
              <a:buNone/>
            </a:pPr>
            <a:fld id="{D16BB7D0-DEF5-4E92-B757-E97623CEBE7F}" type="slidenum">
              <a:rPr lang="en-US" altLang="en-US" sz="1400" smtClean="0">
                <a:solidFill>
                  <a:schemeClr val="tx2"/>
                </a:solidFill>
              </a:rPr>
              <a:pPr>
                <a:spcBef>
                  <a:spcPct val="0"/>
                </a:spcBef>
                <a:buSzPct val="45000"/>
                <a:buFont typeface="Wingdings" panose="05000000000000000000" pitchFamily="2" charset="2"/>
                <a:buNone/>
              </a:pPr>
              <a:t>4</a:t>
            </a:fld>
            <a:endParaRPr lang="en-US" altLang="en-US" sz="1400">
              <a:solidFill>
                <a:schemeClr val="tx2"/>
              </a:solidFill>
            </a:endParaRPr>
          </a:p>
        </p:txBody>
      </p:sp>
    </p:spTree>
    <p:extLst>
      <p:ext uri="{BB962C8B-B14F-4D97-AF65-F5344CB8AC3E}">
        <p14:creationId xmlns:p14="http://schemas.microsoft.com/office/powerpoint/2010/main" val="171682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5</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New technologies will likely allow phenomenal growth to continue.</a:t>
            </a:r>
          </a:p>
          <a:p>
            <a:endParaRPr lang="en-US" altLang="en-US" b="1"/>
          </a:p>
          <a:p>
            <a:r>
              <a:rPr lang="en-US" altLang="en-US" b="1"/>
              <a:t>Advances in network technologies &amp; storage, compared to those in chip technology, even more profound.</a:t>
            </a:r>
          </a:p>
          <a:p>
            <a:endParaRPr lang="en-US" altLang="en-US" b="1"/>
          </a:p>
          <a:p>
            <a:r>
              <a:rPr lang="en-US" altLang="en-US" b="1"/>
              <a:t>Click picture for webcast &amp; more about Moore’s Law to expand discussion opportunities.  Some predictions were made in 1965 making</a:t>
            </a:r>
          </a:p>
          <a:p>
            <a:r>
              <a:rPr lang="en-US" altLang="en-US" b="1"/>
              <a:t>     Moore quite a visionary by any standards.</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B42A1D12-9CBD-4E02-8959-4AF6C26055F6}" type="slidenum">
              <a:rPr lang="en-US" altLang="en-US" smtClean="0">
                <a:solidFill>
                  <a:schemeClr val="tx2"/>
                </a:solidFill>
              </a:rPr>
              <a:pPr/>
              <a:t>14</a:t>
            </a:fld>
            <a:endParaRPr lang="en-US" altLang="en-US">
              <a:solidFill>
                <a:schemeClr val="tx2"/>
              </a:solidFill>
            </a:endParaRPr>
          </a:p>
        </p:txBody>
      </p:sp>
    </p:spTree>
    <p:extLst>
      <p:ext uri="{BB962C8B-B14F-4D97-AF65-F5344CB8AC3E}">
        <p14:creationId xmlns:p14="http://schemas.microsoft.com/office/powerpoint/2010/main" val="70613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4BA953CD-B6E1-4E19-BC01-9A19A29042E0}" type="slidenum">
              <a:rPr lang="en-US" altLang="en-US" smtClean="0">
                <a:solidFill>
                  <a:schemeClr val="tx2"/>
                </a:solidFill>
              </a:rPr>
              <a:pPr/>
              <a:t>15</a:t>
            </a:fld>
            <a:endParaRPr lang="en-US" altLang="en-US">
              <a:solidFill>
                <a:schemeClr val="tx2"/>
              </a:solidFill>
            </a:endParaRPr>
          </a:p>
        </p:txBody>
      </p:sp>
    </p:spTree>
    <p:extLst>
      <p:ext uri="{BB962C8B-B14F-4D97-AF65-F5344CB8AC3E}">
        <p14:creationId xmlns:p14="http://schemas.microsoft.com/office/powerpoint/2010/main" val="22483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on IBM Watson at RPI</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26</a:t>
            </a:fld>
            <a:endParaRPr lang="en-GB" altLang="en-US"/>
          </a:p>
        </p:txBody>
      </p:sp>
    </p:spTree>
    <p:extLst>
      <p:ext uri="{BB962C8B-B14F-4D97-AF65-F5344CB8AC3E}">
        <p14:creationId xmlns:p14="http://schemas.microsoft.com/office/powerpoint/2010/main" val="312238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EEF93C-BAB3-46D9-84D8-08EA47F6769E}"/>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317DE971-4C66-498A-AF07-174BDF9694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805626F6-EE14-47E1-8633-112B0EFED2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87D7433-CFB3-4048-B7CF-E58D418120BC}" type="slidenum">
              <a:rPr lang="en-US" altLang="en-US" smtClean="0">
                <a:solidFill>
                  <a:schemeClr val="tx2"/>
                </a:solidFill>
                <a:latin typeface="Times New Roman" panose="02020603050405020304" pitchFamily="18" charset="0"/>
              </a:rPr>
              <a:pPr/>
              <a:t>42</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94380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2914582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mphasis Box">
    <p:spTree>
      <p:nvGrpSpPr>
        <p:cNvPr id="1" name=""/>
        <p:cNvGrpSpPr/>
        <p:nvPr/>
      </p:nvGrpSpPr>
      <p:grpSpPr>
        <a:xfrm>
          <a:off x="0" y="0"/>
          <a:ext cx="0" cy="0"/>
          <a:chOff x="0" y="0"/>
          <a:chExt cx="0" cy="0"/>
        </a:xfrm>
      </p:grpSpPr>
      <p:sp>
        <p:nvSpPr>
          <p:cNvPr id="20" name="Rounded Rectangle 19"/>
          <p:cNvSpPr/>
          <p:nvPr/>
        </p:nvSpPr>
        <p:spPr>
          <a:xfrm>
            <a:off x="1092068" y="1847920"/>
            <a:ext cx="7896490" cy="2099910"/>
          </a:xfrm>
          <a:prstGeom prst="roundRect">
            <a:avLst/>
          </a:prstGeom>
          <a:solidFill>
            <a:srgbClr val="1B2B5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97" tIns="37798" rIns="75597" bIns="37798" numCol="1" spcCol="0" rtlCol="0" fromWordArt="0" anchor="ctr" anchorCtr="0" forceAA="0" compatLnSpc="1">
            <a:prstTxWarp prst="textNoShape">
              <a:avLst/>
            </a:prstTxWarp>
            <a:noAutofit/>
          </a:bodyPr>
          <a:lstStyle/>
          <a:p>
            <a:pPr algn="ctr"/>
            <a:endParaRPr lang="en-US" sz="1488"/>
          </a:p>
        </p:txBody>
      </p:sp>
      <p:sp>
        <p:nvSpPr>
          <p:cNvPr id="2" name="Title 1"/>
          <p:cNvSpPr>
            <a:spLocks noGrp="1"/>
          </p:cNvSpPr>
          <p:nvPr>
            <p:ph type="title" hasCustomPrompt="1"/>
          </p:nvPr>
        </p:nvSpPr>
        <p:spPr/>
        <p:txBody>
          <a:bodyPr/>
          <a:lstStyle>
            <a:lvl1pPr>
              <a:defRPr sz="2646">
                <a:solidFill>
                  <a:srgbClr val="1B2B51"/>
                </a:solidFill>
              </a:defRPr>
            </a:lvl1pPr>
          </a:lstStyle>
          <a:p>
            <a:r>
              <a:rPr lang="en-US" dirty="0"/>
              <a:t>TO Highlight a definition or concept</a:t>
            </a:r>
          </a:p>
        </p:txBody>
      </p:sp>
      <p:sp>
        <p:nvSpPr>
          <p:cNvPr id="11" name="Text Placeholder 10"/>
          <p:cNvSpPr>
            <a:spLocks noGrp="1"/>
          </p:cNvSpPr>
          <p:nvPr>
            <p:ph type="body" sz="quarter" idx="11"/>
          </p:nvPr>
        </p:nvSpPr>
        <p:spPr>
          <a:xfrm>
            <a:off x="1275259" y="4031843"/>
            <a:ext cx="7476464" cy="2519893"/>
          </a:xfrm>
        </p:spPr>
        <p:txBody>
          <a:bodyPr>
            <a:normAutofit/>
          </a:bodyPr>
          <a:lstStyle>
            <a:lvl1pPr>
              <a:defRPr sz="2205"/>
            </a:lvl1pPr>
            <a:lvl2pPr>
              <a:defRPr sz="2205"/>
            </a:lvl2pPr>
            <a:lvl3pPr>
              <a:defRPr sz="2205"/>
            </a:lvl3pPr>
            <a:lvl4pPr>
              <a:defRPr sz="2205"/>
            </a:lvl4pPr>
            <a:lvl5pPr>
              <a:defRPr sz="220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2" hasCustomPrompt="1"/>
          </p:nvPr>
        </p:nvSpPr>
        <p:spPr>
          <a:xfrm>
            <a:off x="1359836" y="2015913"/>
            <a:ext cx="7292702" cy="1763924"/>
          </a:xfrm>
        </p:spPr>
        <p:txBody>
          <a:bodyPr>
            <a:normAutofit/>
          </a:bodyPr>
          <a:lstStyle>
            <a:lvl1pPr marL="0" indent="0" algn="ctr">
              <a:buNone/>
              <a:defRPr sz="2646" cap="all" baseline="0">
                <a:solidFill>
                  <a:schemeClr val="bg1"/>
                </a:solidFill>
              </a:defRPr>
            </a:lvl1pPr>
          </a:lstStyle>
          <a:p>
            <a:pPr lvl="0"/>
            <a:r>
              <a:rPr lang="en-US" dirty="0"/>
              <a:t>Important Things</a:t>
            </a:r>
          </a:p>
        </p:txBody>
      </p:sp>
    </p:spTree>
    <p:extLst>
      <p:ext uri="{BB962C8B-B14F-4D97-AF65-F5344CB8AC3E}">
        <p14:creationId xmlns:p14="http://schemas.microsoft.com/office/powerpoint/2010/main" val="3564164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1" r:id="rId13"/>
    <p:sldLayoutId id="2147484242" r:id="rId14"/>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catalog.flatworldknowledge.com/bookhub/reader/8023?e=fwk-38086-ch02#ftn.fn-14"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youtu.be/XShMSu68QP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n.wikipedia.org/wiki/Watson_(computer)"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mgrill.rpi@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mailto:prasag@rpi.edu" TargetMode="External"/><Relationship Id="rId4" Type="http://schemas.openxmlformats.org/officeDocument/2006/relationships/hyperlink" Target="mailto:minerj@rpi.edu"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billboard.com/articles/business/tech/8474130/google-turns-20-too-powerfu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ool.com/quote/nasdaq/helios-and-matheson-analytics/hmny" TargetMode="External"/><Relationship Id="rId2" Type="http://schemas.openxmlformats.org/officeDocument/2006/relationships/hyperlink" Target="https://www.fool.com/investing/2018/09/08/where-does-moviepass-go-from-here.aspx" TargetMode="External"/><Relationship Id="rId1" Type="http://schemas.openxmlformats.org/officeDocument/2006/relationships/slideLayout" Target="../slideLayouts/slideLayout2.xml"/><Relationship Id="rId5" Type="http://schemas.openxmlformats.org/officeDocument/2006/relationships/hyperlink" Target="https://www.fool.com/investing/2018/08/17/amc-stubs-a-list-continues-to-gain-at-moviepass-ex.aspx" TargetMode="External"/><Relationship Id="rId4" Type="http://schemas.openxmlformats.org/officeDocument/2006/relationships/hyperlink" Target="https://www.fool.com/quote/nyse/amc-entertainment-holdings/am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Moore’s Law, Disruptive Technologies, Economics of IT and Cost-Benefit Analyses</a:t>
            </a:r>
          </a:p>
          <a:p>
            <a:pPr marL="0" indent="0" algn="ctr" eaLnBrk="1" hangingPunct="1">
              <a:buFont typeface="Wingdings 2" panose="05020102010507070707" pitchFamily="18" charset="2"/>
              <a:buNone/>
            </a:pP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September 10,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954403" y="4031826"/>
            <a:ext cx="4460984" cy="643972"/>
          </a:xfrm>
        </p:spPr>
        <p:txBody>
          <a:bodyPr/>
          <a:lstStyle/>
          <a:p>
            <a:r>
              <a:rPr lang="en-US" dirty="0"/>
              <a:t>Chapter 5</a:t>
            </a:r>
          </a:p>
        </p:txBody>
      </p:sp>
      <p:sp>
        <p:nvSpPr>
          <p:cNvPr id="3" name="Text Placeholder 2"/>
          <p:cNvSpPr>
            <a:spLocks noGrp="1"/>
          </p:cNvSpPr>
          <p:nvPr>
            <p:ph type="body" sz="quarter" idx="12"/>
          </p:nvPr>
        </p:nvSpPr>
        <p:spPr>
          <a:xfrm>
            <a:off x="2954403" y="4675798"/>
            <a:ext cx="6453723" cy="2099910"/>
          </a:xfrm>
        </p:spPr>
        <p:txBody>
          <a:bodyPr>
            <a:normAutofit/>
          </a:bodyPr>
          <a:lstStyle/>
          <a:p>
            <a:r>
              <a:rPr lang="en-US" altLang="en-US" dirty="0">
                <a:solidFill>
                  <a:schemeClr val="tx1"/>
                </a:solidFill>
              </a:rPr>
              <a:t>Moore’s Law and More: Fast, Cheap Computing, and What This Means for the Manager</a:t>
            </a:r>
          </a:p>
        </p:txBody>
      </p:sp>
    </p:spTree>
    <p:extLst>
      <p:ext uri="{BB962C8B-B14F-4D97-AF65-F5344CB8AC3E}">
        <p14:creationId xmlns:p14="http://schemas.microsoft.com/office/powerpoint/2010/main" val="1724910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4838" y="-512763"/>
            <a:ext cx="8866187" cy="1473200"/>
          </a:xfrm>
        </p:spPr>
        <p:txBody>
          <a:bodyPr/>
          <a:lstStyle/>
          <a:p>
            <a:r>
              <a:rPr lang="en-US" dirty="0"/>
              <a:t>Learning objectives</a:t>
            </a:r>
          </a:p>
        </p:txBody>
      </p:sp>
      <p:sp>
        <p:nvSpPr>
          <p:cNvPr id="5" name="Content Placeholder 4"/>
          <p:cNvSpPr>
            <a:spLocks noGrp="1"/>
          </p:cNvSpPr>
          <p:nvPr>
            <p:ph idx="1"/>
          </p:nvPr>
        </p:nvSpPr>
        <p:spPr>
          <a:xfrm>
            <a:off x="604838" y="1354137"/>
            <a:ext cx="8866187" cy="4787900"/>
          </a:xfrm>
        </p:spPr>
        <p:txBody>
          <a:bodyPr/>
          <a:lstStyle/>
          <a:p>
            <a:r>
              <a:rPr lang="en-US" altLang="en-US" sz="2400" dirty="0"/>
              <a:t>Define Moore’s Law and understand the approximate rate of advancement for other technologies, including magnetic storage (disk drives) and telecommunications (fiber-optic transmission).</a:t>
            </a:r>
          </a:p>
          <a:p>
            <a:r>
              <a:rPr lang="en-US" altLang="en-US" sz="2400" dirty="0"/>
              <a:t>Understand how the price elasticity associated with faster and cheaper technologies opens new markets, creates new opportunities for firms and society, and can catalyze industry disruption.</a:t>
            </a:r>
          </a:p>
          <a:p>
            <a:r>
              <a:rPr lang="en-US" altLang="en-US" sz="2400" dirty="0"/>
              <a:t>Recognize and define various terms for measuring data capacity.</a:t>
            </a:r>
          </a:p>
          <a:p>
            <a:r>
              <a:rPr lang="en-US" altLang="en-US" sz="2400" dirty="0"/>
              <a:t>Consider the managerial implication of faster and cheaper computing on areas such as strategic planning, inventory, and accounting.</a:t>
            </a:r>
          </a:p>
          <a:p>
            <a:pPr marL="0" indent="0">
              <a:buNone/>
            </a:pPr>
            <a:endParaRPr lang="en-US" sz="2400" dirty="0"/>
          </a:p>
        </p:txBody>
      </p:sp>
    </p:spTree>
    <p:extLst>
      <p:ext uri="{BB962C8B-B14F-4D97-AF65-F5344CB8AC3E}">
        <p14:creationId xmlns:p14="http://schemas.microsoft.com/office/powerpoint/2010/main" val="78508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Advancing rates of technology</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51128627"/>
              </p:ext>
            </p:extLst>
          </p:nvPr>
        </p:nvGraphicFramePr>
        <p:xfrm>
          <a:off x="504507" y="1949047"/>
          <a:ext cx="9071610" cy="48787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817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Evolution of the technological landscape</a:t>
            </a:r>
          </a:p>
        </p:txBody>
      </p:sp>
      <p:sp>
        <p:nvSpPr>
          <p:cNvPr id="3" name="Content Placeholder 2"/>
          <p:cNvSpPr>
            <a:spLocks noGrp="1"/>
          </p:cNvSpPr>
          <p:nvPr>
            <p:ph idx="1"/>
          </p:nvPr>
        </p:nvSpPr>
        <p:spPr>
          <a:xfrm>
            <a:off x="504507" y="1589568"/>
            <a:ext cx="9071610" cy="5576589"/>
          </a:xfrm>
        </p:spPr>
        <p:txBody>
          <a:bodyPr>
            <a:normAutofit fontScale="92500" lnSpcReduction="10000"/>
          </a:bodyPr>
          <a:lstStyle/>
          <a:p>
            <a:r>
              <a:rPr lang="en-US" altLang="en-US" b="1" dirty="0">
                <a:solidFill>
                  <a:schemeClr val="accent6">
                    <a:lumMod val="75000"/>
                  </a:schemeClr>
                </a:solidFill>
              </a:rPr>
              <a:t>Price elasticity:</a:t>
            </a:r>
            <a:r>
              <a:rPr lang="en-US" altLang="en-US" dirty="0"/>
              <a:t> Rate at which the demand for a product or service fluctuates with price change.</a:t>
            </a:r>
          </a:p>
          <a:p>
            <a:r>
              <a:rPr lang="en-US" altLang="en-US" dirty="0"/>
              <a:t>Evolving waves of computing:</a:t>
            </a:r>
          </a:p>
          <a:p>
            <a:pPr lvl="1"/>
            <a:r>
              <a:rPr lang="en-US" altLang="en-US" dirty="0"/>
              <a:t>1960s - Mainframe computers</a:t>
            </a:r>
          </a:p>
          <a:p>
            <a:pPr lvl="1"/>
            <a:r>
              <a:rPr lang="en-US" altLang="en-US" dirty="0"/>
              <a:t>1970s - Minicomputers</a:t>
            </a:r>
          </a:p>
          <a:p>
            <a:pPr lvl="1"/>
            <a:r>
              <a:rPr lang="en-US" altLang="en-US" dirty="0"/>
              <a:t>1980s - PCs </a:t>
            </a:r>
          </a:p>
          <a:p>
            <a:pPr lvl="1"/>
            <a:r>
              <a:rPr lang="en-US" altLang="en-US" dirty="0"/>
              <a:t>1990s - Internet computing</a:t>
            </a:r>
          </a:p>
          <a:p>
            <a:pPr lvl="1"/>
            <a:r>
              <a:rPr lang="en-US" altLang="en-US" dirty="0"/>
              <a:t>2000s - Smartphone revolution</a:t>
            </a:r>
          </a:p>
          <a:p>
            <a:pPr lvl="1"/>
            <a:r>
              <a:rPr lang="en-US" altLang="en-US" dirty="0"/>
              <a:t>2010s - Pervasive computing:</a:t>
            </a:r>
          </a:p>
          <a:p>
            <a:pPr lvl="2"/>
            <a:r>
              <a:rPr lang="en-US" altLang="en-US" dirty="0"/>
              <a:t>Vision of embedding low-cost sensors, processors, and communication into a wide array of products and the environment.</a:t>
            </a:r>
          </a:p>
          <a:p>
            <a:pPr lvl="2"/>
            <a:r>
              <a:rPr lang="en-US" altLang="en-US" dirty="0"/>
              <a:t>Allow a vast network to collect data, analyze input, and automatically coordinate collective action.</a:t>
            </a:r>
          </a:p>
          <a:p>
            <a:pPr lvl="2"/>
            <a:endParaRPr lang="en-US" altLang="en-US" dirty="0"/>
          </a:p>
        </p:txBody>
      </p:sp>
      <p:pic>
        <p:nvPicPr>
          <p:cNvPr id="1026" name="Picture 2" descr="File:SEACComputer 0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6178" y="2254914"/>
            <a:ext cx="3486796" cy="2861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20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4838" y="-411163"/>
            <a:ext cx="8866187" cy="1473200"/>
          </a:xfrm>
        </p:spPr>
        <p:txBody>
          <a:bodyPr/>
          <a:lstStyle/>
          <a:p>
            <a:r>
              <a:rPr lang="en-US" altLang="en-US" sz="3968" dirty="0"/>
              <a:t>Moore’s Law</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b="1" dirty="0"/>
              <a:t>Power of computer chip to double every 18 to 24 months</a:t>
            </a:r>
            <a:r>
              <a:rPr lang="en-US" dirty="0"/>
              <a:t> while cost stays flat.</a:t>
            </a:r>
          </a:p>
          <a:p>
            <a:pPr>
              <a:buFont typeface="Arial" charset="0"/>
              <a:buChar char="•"/>
              <a:defRPr/>
            </a:pPr>
            <a:r>
              <a:rPr lang="en-US" dirty="0"/>
              <a:t>Organizations have opportunity to </a:t>
            </a:r>
            <a:r>
              <a:rPr lang="en-US" b="1" dirty="0"/>
              <a:t>buy, for the same price, twice the processing power in 1 ½ years</a:t>
            </a:r>
            <a:r>
              <a:rPr lang="en-US" dirty="0"/>
              <a:t>; 4 times the power in 3 years; 8 times the power in 4 ½ years, etc.</a:t>
            </a:r>
          </a:p>
          <a:p>
            <a:pPr>
              <a:buFont typeface="Arial" charset="0"/>
              <a:buChar char="•"/>
              <a:defRPr/>
            </a:pPr>
            <a:r>
              <a:rPr lang="en-US" b="1" dirty="0"/>
              <a:t>Price-to-performance ratio </a:t>
            </a:r>
            <a:r>
              <a:rPr lang="en-US" dirty="0"/>
              <a:t>will continue to </a:t>
            </a:r>
            <a:r>
              <a:rPr lang="en-US" b="1" dirty="0"/>
              <a:t>decline exponentially.</a:t>
            </a:r>
          </a:p>
          <a:p>
            <a:pPr>
              <a:buFont typeface="Arial" charset="0"/>
              <a:buChar char="•"/>
              <a:defRPr/>
            </a:pPr>
            <a:r>
              <a:rPr lang="en-US" dirty="0"/>
              <a:t>Limitations with current technologies could end trend for silicon-based chips in 10 to 20 years.</a:t>
            </a:r>
          </a:p>
        </p:txBody>
      </p:sp>
      <p:sp>
        <p:nvSpPr>
          <p:cNvPr id="4" name="Footer Placeholder 3"/>
          <p:cNvSpPr>
            <a:spLocks noGrp="1"/>
          </p:cNvSpPr>
          <p:nvPr>
            <p:ph type="ftr" sz="quarter" idx="11"/>
          </p:nvPr>
        </p:nvSpPr>
        <p:spPr/>
        <p:txBody>
          <a:bodyPr/>
          <a:lstStyle/>
          <a:p>
            <a:pPr>
              <a:defRPr/>
            </a:pPr>
            <a:r>
              <a:rPr lang="en-US" dirty="0"/>
              <a:t>Copyright 2010 John Wiley &amp; Sons, Inc.</a:t>
            </a:r>
          </a:p>
        </p:txBody>
      </p:sp>
    </p:spTree>
    <p:extLst>
      <p:ext uri="{BB962C8B-B14F-4D97-AF65-F5344CB8AC3E}">
        <p14:creationId xmlns:p14="http://schemas.microsoft.com/office/powerpoint/2010/main" val="371860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04838" y="-487363"/>
            <a:ext cx="8866187" cy="1473200"/>
          </a:xfrm>
        </p:spPr>
        <p:txBody>
          <a:bodyPr/>
          <a:lstStyle/>
          <a:p>
            <a:r>
              <a:rPr lang="en-US" altLang="en-US" sz="3968" dirty="0"/>
              <a:t>Three Technology Growth “Laws”</a:t>
            </a:r>
          </a:p>
        </p:txBody>
      </p:sp>
      <p:sp>
        <p:nvSpPr>
          <p:cNvPr id="22532" name="Rectangle 3"/>
          <p:cNvSpPr>
            <a:spLocks noGrp="1" noChangeArrowheads="1"/>
          </p:cNvSpPr>
          <p:nvPr>
            <p:ph type="body" idx="1"/>
          </p:nvPr>
        </p:nvSpPr>
        <p:spPr>
          <a:xfrm>
            <a:off x="504507" y="1299668"/>
            <a:ext cx="9015612" cy="5375769"/>
          </a:xfrm>
        </p:spPr>
        <p:txBody>
          <a:bodyPr/>
          <a:lstStyle/>
          <a:p>
            <a:pPr>
              <a:lnSpc>
                <a:spcPct val="80000"/>
              </a:lnSpc>
              <a:buFontTx/>
              <a:buNone/>
            </a:pPr>
            <a:r>
              <a:rPr lang="en-US" altLang="en-US" sz="2205" dirty="0"/>
              <a:t>Three laws that are generally accepted as governing the growth of technology: </a:t>
            </a:r>
          </a:p>
          <a:p>
            <a:pPr>
              <a:lnSpc>
                <a:spcPct val="80000"/>
              </a:lnSpc>
            </a:pPr>
            <a:r>
              <a:rPr lang="en-US" altLang="en-US" sz="2646" b="1" dirty="0"/>
              <a:t>Moore's Law</a:t>
            </a:r>
            <a:r>
              <a:rPr lang="en-US" altLang="en-US" sz="2205" b="1" dirty="0"/>
              <a:t>:</a:t>
            </a:r>
            <a:r>
              <a:rPr lang="en-US" altLang="en-US" sz="2205" dirty="0"/>
              <a:t> formulated by Gordon Moore of Intel in the early 70's - the processing power of a microchip doubles every 18 months; corollary, computers become faster and the price of a given level of computing power halves every 18 months. </a:t>
            </a:r>
          </a:p>
          <a:p>
            <a:pPr>
              <a:lnSpc>
                <a:spcPct val="80000"/>
              </a:lnSpc>
            </a:pPr>
            <a:r>
              <a:rPr lang="en-US" altLang="en-US" sz="2646" b="1" dirty="0"/>
              <a:t>Gilder's Law</a:t>
            </a:r>
            <a:r>
              <a:rPr lang="en-US" altLang="en-US" sz="2205" b="1" dirty="0"/>
              <a:t>:</a:t>
            </a:r>
            <a:r>
              <a:rPr lang="en-US" altLang="en-US" sz="2205" dirty="0"/>
              <a:t> proposed by George Gilder, prolific author and prophet of the new technology age - the total bandwidth of communication systems triples every twelve months. New developments seem to confirm that bandwidth availability will continue to expand at a rate that supports Gilder's Law. </a:t>
            </a:r>
          </a:p>
          <a:p>
            <a:pPr>
              <a:lnSpc>
                <a:spcPct val="80000"/>
              </a:lnSpc>
            </a:pPr>
            <a:r>
              <a:rPr lang="en-US" altLang="en-US" sz="2646" b="1" dirty="0"/>
              <a:t>Metcalfe's Law</a:t>
            </a:r>
            <a:r>
              <a:rPr lang="en-US" altLang="en-US" sz="2205" b="1" dirty="0"/>
              <a:t>:</a:t>
            </a:r>
            <a:r>
              <a:rPr lang="en-US" altLang="en-US" sz="2205" dirty="0"/>
              <a:t> attributed to Robert Metcalfe, originator of Ethernet and founder of 3COM: the value of a network is proportional to the square of the number of nodes; so, as a network grows, the value of being connected to it grows exponentially, while the cost per user remains the same or even reduces. </a:t>
            </a:r>
          </a:p>
          <a:p>
            <a:pPr>
              <a:lnSpc>
                <a:spcPct val="80000"/>
              </a:lnSpc>
              <a:buFontTx/>
              <a:buNone/>
            </a:pPr>
            <a:r>
              <a:rPr lang="en-US" altLang="en-US" sz="2205" dirty="0"/>
              <a:t>Source: Jim Pinto, Automation.com, April 2002</a:t>
            </a:r>
          </a:p>
        </p:txBody>
      </p:sp>
    </p:spTree>
    <p:extLst>
      <p:ext uri="{BB962C8B-B14F-4D97-AF65-F5344CB8AC3E}">
        <p14:creationId xmlns:p14="http://schemas.microsoft.com/office/powerpoint/2010/main" val="27719925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315913" y="-444112"/>
            <a:ext cx="9512194" cy="1175949"/>
          </a:xfrm>
        </p:spPr>
        <p:txBody>
          <a:bodyPr/>
          <a:lstStyle/>
          <a:p>
            <a:r>
              <a:rPr lang="en-US" altLang="en-US" sz="3968" dirty="0"/>
              <a:t>Computing and Communication Scale</a:t>
            </a:r>
          </a:p>
        </p:txBody>
      </p:sp>
      <p:graphicFrame>
        <p:nvGraphicFramePr>
          <p:cNvPr id="6" name="Table 5"/>
          <p:cNvGraphicFramePr>
            <a:graphicFrameLocks noGrp="1"/>
          </p:cNvGraphicFramePr>
          <p:nvPr/>
        </p:nvGraphicFramePr>
        <p:xfrm>
          <a:off x="252518" y="960437"/>
          <a:ext cx="9659585" cy="6511257"/>
        </p:xfrm>
        <a:graphic>
          <a:graphicData uri="http://schemas.openxmlformats.org/drawingml/2006/table">
            <a:tbl>
              <a:tblPr/>
              <a:tblGrid>
                <a:gridCol w="2015914">
                  <a:extLst>
                    <a:ext uri="{9D8B030D-6E8A-4147-A177-3AD203B41FA5}">
                      <a16:colId xmlns:a16="http://schemas.microsoft.com/office/drawing/2014/main" val="20000"/>
                    </a:ext>
                  </a:extLst>
                </a:gridCol>
                <a:gridCol w="2442357">
                  <a:extLst>
                    <a:ext uri="{9D8B030D-6E8A-4147-A177-3AD203B41FA5}">
                      <a16:colId xmlns:a16="http://schemas.microsoft.com/office/drawing/2014/main" val="20001"/>
                    </a:ext>
                  </a:extLst>
                </a:gridCol>
                <a:gridCol w="1733771">
                  <a:extLst>
                    <a:ext uri="{9D8B030D-6E8A-4147-A177-3AD203B41FA5}">
                      <a16:colId xmlns:a16="http://schemas.microsoft.com/office/drawing/2014/main" val="20002"/>
                    </a:ext>
                  </a:extLst>
                </a:gridCol>
                <a:gridCol w="3467543">
                  <a:extLst>
                    <a:ext uri="{9D8B030D-6E8A-4147-A177-3AD203B41FA5}">
                      <a16:colId xmlns:a16="http://schemas.microsoft.com/office/drawing/2014/main" val="20003"/>
                    </a:ext>
                  </a:extLst>
                </a:gridCol>
              </a:tblGrid>
              <a:tr h="532074">
                <a:tc>
                  <a:txBody>
                    <a:bodyPr/>
                    <a:lstStyle/>
                    <a:p>
                      <a:endParaRPr lang="en-US" sz="1800" dirty="0">
                        <a:solidFill>
                          <a:schemeClr val="tx2"/>
                        </a:solidFill>
                        <a:effectLst/>
                      </a:endParaRPr>
                    </a:p>
                  </a:txBody>
                  <a:tcPr marL="0" marR="0" marT="0" marB="0" anchor="ctr">
                    <a:lnL>
                      <a:noFill/>
                    </a:lnL>
                    <a:lnR>
                      <a:noFill/>
                    </a:lnR>
                    <a:lnT>
                      <a:noFill/>
                    </a:lnT>
                    <a:lnB>
                      <a:noFill/>
                    </a:lnB>
                  </a:tcPr>
                </a:tc>
                <a:tc>
                  <a:txBody>
                    <a:bodyPr/>
                    <a:lstStyle/>
                    <a:p>
                      <a:r>
                        <a:rPr lang="en-US" sz="1800" b="1" u="sng" dirty="0">
                          <a:solidFill>
                            <a:schemeClr val="tx2"/>
                          </a:solidFill>
                          <a:effectLst/>
                        </a:rPr>
                        <a:t>Managerial Definition</a:t>
                      </a:r>
                    </a:p>
                  </a:txBody>
                  <a:tcPr marL="0" marR="0" marT="0" marB="0" anchor="ctr">
                    <a:lnL>
                      <a:noFill/>
                    </a:lnL>
                    <a:lnR>
                      <a:noFill/>
                    </a:lnR>
                    <a:lnT>
                      <a:noFill/>
                    </a:lnT>
                    <a:lnB>
                      <a:noFill/>
                    </a:lnB>
                  </a:tcPr>
                </a:tc>
                <a:tc>
                  <a:txBody>
                    <a:bodyPr/>
                    <a:lstStyle/>
                    <a:p>
                      <a:r>
                        <a:rPr lang="en-US" sz="1800" b="1" u="sng" dirty="0">
                          <a:solidFill>
                            <a:schemeClr val="tx2"/>
                          </a:solidFill>
                          <a:effectLst/>
                        </a:rPr>
                        <a:t>Exact Amount</a:t>
                      </a:r>
                    </a:p>
                  </a:txBody>
                  <a:tcPr marL="0" marR="0" marT="0" marB="0" anchor="ctr">
                    <a:lnL>
                      <a:noFill/>
                    </a:lnL>
                    <a:lnR>
                      <a:noFill/>
                    </a:lnR>
                    <a:lnT>
                      <a:noFill/>
                    </a:lnT>
                    <a:lnB>
                      <a:noFill/>
                    </a:lnB>
                  </a:tcPr>
                </a:tc>
                <a:tc>
                  <a:txBody>
                    <a:bodyPr/>
                    <a:lstStyle/>
                    <a:p>
                      <a:r>
                        <a:rPr lang="en-US" sz="1800" b="1" u="sng" dirty="0">
                          <a:solidFill>
                            <a:schemeClr val="tx2"/>
                          </a:solidFill>
                          <a:effectLst/>
                        </a:rPr>
                        <a:t>Perspective</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358185">
                <a:tc>
                  <a:txBody>
                    <a:bodyPr/>
                    <a:lstStyle/>
                    <a:p>
                      <a:r>
                        <a:rPr lang="en-US" sz="1800" b="1">
                          <a:solidFill>
                            <a:schemeClr val="tx2"/>
                          </a:solidFill>
                          <a:effectLst/>
                        </a:rPr>
                        <a:t>1 Byte</a:t>
                      </a:r>
                      <a:r>
                        <a:rPr lang="en-US" sz="1800">
                          <a:solidFill>
                            <a:schemeClr val="tx2"/>
                          </a:solidFill>
                          <a:effectLst/>
                        </a:rPr>
                        <a:t> </a:t>
                      </a:r>
                    </a:p>
                  </a:txBody>
                  <a:tcPr marL="0" marR="0" marT="0" marB="0" anchor="ctr">
                    <a:lnL>
                      <a:noFill/>
                    </a:lnL>
                    <a:lnR>
                      <a:noFill/>
                    </a:lnR>
                    <a:lnT>
                      <a:noFill/>
                    </a:lnT>
                    <a:lnB>
                      <a:noFill/>
                    </a:lnB>
                  </a:tcPr>
                </a:tc>
                <a:tc>
                  <a:txBody>
                    <a:bodyPr/>
                    <a:lstStyle/>
                    <a:p>
                      <a:r>
                        <a:rPr lang="en-US" sz="1800" dirty="0">
                          <a:solidFill>
                            <a:schemeClr val="tx2"/>
                          </a:solidFill>
                          <a:effectLst/>
                        </a:rPr>
                        <a:t>One keyboard char</a:t>
                      </a:r>
                    </a:p>
                  </a:txBody>
                  <a:tcPr marL="0" marR="0" marT="0" marB="0" anchor="ctr">
                    <a:lnL>
                      <a:noFill/>
                    </a:lnL>
                    <a:lnR>
                      <a:noFill/>
                    </a:lnR>
                    <a:lnT>
                      <a:noFill/>
                    </a:lnT>
                    <a:lnB>
                      <a:noFill/>
                    </a:lnB>
                  </a:tcPr>
                </a:tc>
                <a:tc>
                  <a:txBody>
                    <a:bodyPr/>
                    <a:lstStyle/>
                    <a:p>
                      <a:r>
                        <a:rPr lang="en-US" sz="1800" dirty="0">
                          <a:solidFill>
                            <a:schemeClr val="tx2"/>
                          </a:solidFill>
                          <a:effectLst/>
                        </a:rPr>
                        <a:t>8 bits</a:t>
                      </a:r>
                    </a:p>
                  </a:txBody>
                  <a:tcPr marL="0" marR="0" marT="0" marB="0" anchor="ctr">
                    <a:lnL>
                      <a:noFill/>
                    </a:lnL>
                    <a:lnR>
                      <a:noFill/>
                    </a:lnR>
                    <a:lnT>
                      <a:noFill/>
                    </a:lnT>
                    <a:lnB>
                      <a:noFill/>
                    </a:lnB>
                  </a:tcPr>
                </a:tc>
                <a:tc>
                  <a:txBody>
                    <a:bodyPr/>
                    <a:lstStyle/>
                    <a:p>
                      <a:r>
                        <a:rPr lang="en-US" sz="1800">
                          <a:solidFill>
                            <a:schemeClr val="tx2"/>
                          </a:solidFill>
                          <a:effectLst/>
                        </a:rPr>
                        <a:t>1 letter or number = 1 byte</a:t>
                      </a:r>
                    </a:p>
                  </a:txBody>
                  <a:tcPr marL="0" marR="0" marT="0" marB="0" anchor="ctr">
                    <a:lnL>
                      <a:noFill/>
                    </a:lnL>
                    <a:lnR>
                      <a:noFill/>
                    </a:lnR>
                    <a:lnT>
                      <a:noFill/>
                    </a:lnT>
                    <a:lnB>
                      <a:noFill/>
                    </a:lnB>
                  </a:tcPr>
                </a:tc>
                <a:extLst>
                  <a:ext uri="{0D108BD9-81ED-4DB2-BD59-A6C34878D82A}">
                    <a16:rowId xmlns:a16="http://schemas.microsoft.com/office/drawing/2014/main" val="10001"/>
                  </a:ext>
                </a:extLst>
              </a:tr>
              <a:tr h="358185">
                <a:tc rowSpan="2">
                  <a:txBody>
                    <a:bodyPr/>
                    <a:lstStyle/>
                    <a:p>
                      <a:r>
                        <a:rPr lang="en-US" sz="1800" b="1">
                          <a:solidFill>
                            <a:schemeClr val="tx2"/>
                          </a:solidFill>
                          <a:effectLst/>
                        </a:rPr>
                        <a:t>1 Kilobyte (KB)</a:t>
                      </a:r>
                      <a:r>
                        <a:rPr lang="en-US" sz="1800">
                          <a:solidFill>
                            <a:schemeClr val="tx2"/>
                          </a:solidFill>
                          <a:effectLst/>
                        </a:rPr>
                        <a:t> </a:t>
                      </a:r>
                    </a:p>
                  </a:txBody>
                  <a:tcPr marL="0" marR="0" marT="0" marB="0" anchor="ctr">
                    <a:lnL>
                      <a:noFill/>
                    </a:lnL>
                    <a:lnR>
                      <a:noFill/>
                    </a:lnR>
                    <a:lnT>
                      <a:noFill/>
                    </a:lnT>
                    <a:lnB>
                      <a:noFill/>
                    </a:lnB>
                  </a:tcPr>
                </a:tc>
                <a:tc rowSpan="2">
                  <a:txBody>
                    <a:bodyPr/>
                    <a:lstStyle/>
                    <a:p>
                      <a:r>
                        <a:rPr lang="en-US" sz="1800" dirty="0">
                          <a:solidFill>
                            <a:schemeClr val="tx2"/>
                          </a:solidFill>
                          <a:effectLst/>
                        </a:rPr>
                        <a:t>One thousand bytes</a:t>
                      </a:r>
                    </a:p>
                  </a:txBody>
                  <a:tcPr marL="0" marR="0" marT="0" marB="0" anchor="ctr">
                    <a:lnL>
                      <a:noFill/>
                    </a:lnL>
                    <a:lnR>
                      <a:noFill/>
                    </a:lnR>
                    <a:lnT>
                      <a:noFill/>
                    </a:lnT>
                    <a:lnB>
                      <a:noFill/>
                    </a:lnB>
                  </a:tcPr>
                </a:tc>
                <a:tc rowSpan="2">
                  <a:txBody>
                    <a:bodyPr/>
                    <a:lstStyle/>
                    <a:p>
                      <a:r>
                        <a:rPr lang="en-US" sz="1800">
                          <a:solidFill>
                            <a:schemeClr val="tx2"/>
                          </a:solidFill>
                          <a:effectLst/>
                        </a:rPr>
                        <a:t>2</a:t>
                      </a:r>
                      <a:r>
                        <a:rPr lang="en-US" sz="1800" baseline="30000">
                          <a:solidFill>
                            <a:schemeClr val="tx2"/>
                          </a:solidFill>
                          <a:effectLst/>
                        </a:rPr>
                        <a:t>10</a:t>
                      </a:r>
                      <a:r>
                        <a:rPr lang="en-US" sz="1800">
                          <a:solidFill>
                            <a:schemeClr val="tx2"/>
                          </a:solidFill>
                          <a:effectLst/>
                        </a:rPr>
                        <a:t> bytes</a:t>
                      </a:r>
                    </a:p>
                  </a:txBody>
                  <a:tcPr marL="0" marR="0" marT="0" marB="0" anchor="ctr">
                    <a:lnL>
                      <a:noFill/>
                    </a:lnL>
                    <a:lnR>
                      <a:noFill/>
                    </a:lnR>
                    <a:lnT>
                      <a:noFill/>
                    </a:lnT>
                    <a:lnB>
                      <a:noFill/>
                    </a:lnB>
                  </a:tcPr>
                </a:tc>
                <a:tc>
                  <a:txBody>
                    <a:bodyPr/>
                    <a:lstStyle/>
                    <a:p>
                      <a:r>
                        <a:rPr lang="de-DE" sz="1800">
                          <a:solidFill>
                            <a:schemeClr val="tx2"/>
                          </a:solidFill>
                          <a:effectLst/>
                        </a:rPr>
                        <a:t>1 typewritten page = 2 KB</a:t>
                      </a:r>
                    </a:p>
                  </a:txBody>
                  <a:tcPr marL="0" marR="0" marT="0" marB="0" anchor="ctr">
                    <a:lnL>
                      <a:noFill/>
                    </a:lnL>
                    <a:lnR>
                      <a:noFill/>
                    </a:lnR>
                    <a:lnT>
                      <a:noFill/>
                    </a:lnT>
                    <a:lnB>
                      <a:noFill/>
                    </a:lnB>
                  </a:tcPr>
                </a:tc>
                <a:extLst>
                  <a:ext uri="{0D108BD9-81ED-4DB2-BD59-A6C34878D82A}">
                    <a16:rowId xmlns:a16="http://schemas.microsoft.com/office/drawing/2014/main" val="10002"/>
                  </a:ext>
                </a:extLst>
              </a:tr>
              <a:tr h="5321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a:solidFill>
                            <a:schemeClr val="tx2"/>
                          </a:solidFill>
                          <a:effectLst/>
                        </a:rPr>
                        <a:t>1 digital book (Kindle) = approx. 500—800 KB</a:t>
                      </a:r>
                    </a:p>
                  </a:txBody>
                  <a:tcPr marL="0" marR="0" marT="0" marB="0" anchor="ctr">
                    <a:lnL>
                      <a:noFill/>
                    </a:lnL>
                    <a:lnR>
                      <a:noFill/>
                    </a:lnR>
                    <a:lnT>
                      <a:noFill/>
                    </a:lnT>
                    <a:lnB>
                      <a:noFill/>
                    </a:lnB>
                  </a:tcPr>
                </a:tc>
                <a:extLst>
                  <a:ext uri="{0D108BD9-81ED-4DB2-BD59-A6C34878D82A}">
                    <a16:rowId xmlns:a16="http://schemas.microsoft.com/office/drawing/2014/main" val="10003"/>
                  </a:ext>
                </a:extLst>
              </a:tr>
              <a:tr h="532160">
                <a:tc rowSpan="3">
                  <a:txBody>
                    <a:bodyPr/>
                    <a:lstStyle/>
                    <a:p>
                      <a:r>
                        <a:rPr lang="en-US" sz="1800" b="1">
                          <a:solidFill>
                            <a:schemeClr val="tx2"/>
                          </a:solidFill>
                          <a:effectLst/>
                        </a:rPr>
                        <a:t>1 Megabyte (MB)</a:t>
                      </a:r>
                      <a:r>
                        <a:rPr lang="en-US" sz="1800">
                          <a:solidFill>
                            <a:schemeClr val="tx2"/>
                          </a:solidFill>
                          <a:effectLst/>
                        </a:rPr>
                        <a:t> </a:t>
                      </a:r>
                    </a:p>
                  </a:txBody>
                  <a:tcPr marL="0" marR="0" marT="0" marB="0" anchor="ctr">
                    <a:lnL>
                      <a:noFill/>
                    </a:lnL>
                    <a:lnR>
                      <a:noFill/>
                    </a:lnR>
                    <a:lnT>
                      <a:noFill/>
                    </a:lnT>
                    <a:lnB>
                      <a:noFill/>
                    </a:lnB>
                  </a:tcPr>
                </a:tc>
                <a:tc rowSpan="3">
                  <a:txBody>
                    <a:bodyPr/>
                    <a:lstStyle/>
                    <a:p>
                      <a:r>
                        <a:rPr lang="en-US" sz="1800" dirty="0">
                          <a:solidFill>
                            <a:schemeClr val="tx2"/>
                          </a:solidFill>
                          <a:effectLst/>
                        </a:rPr>
                        <a:t>One million bytes</a:t>
                      </a:r>
                    </a:p>
                  </a:txBody>
                  <a:tcPr marL="0" marR="0" marT="0" marB="0" anchor="ctr">
                    <a:lnL>
                      <a:noFill/>
                    </a:lnL>
                    <a:lnR>
                      <a:noFill/>
                    </a:lnR>
                    <a:lnT>
                      <a:noFill/>
                    </a:lnT>
                    <a:lnB>
                      <a:noFill/>
                    </a:lnB>
                  </a:tcPr>
                </a:tc>
                <a:tc rowSpan="3">
                  <a:txBody>
                    <a:bodyPr/>
                    <a:lstStyle/>
                    <a:p>
                      <a:r>
                        <a:rPr lang="en-US" sz="1800">
                          <a:solidFill>
                            <a:schemeClr val="tx2"/>
                          </a:solidFill>
                          <a:effectLst/>
                        </a:rPr>
                        <a:t>2</a:t>
                      </a:r>
                      <a:r>
                        <a:rPr lang="en-US" sz="1800" baseline="30000">
                          <a:solidFill>
                            <a:schemeClr val="tx2"/>
                          </a:solidFill>
                          <a:effectLst/>
                        </a:rPr>
                        <a:t>20</a:t>
                      </a:r>
                      <a:r>
                        <a:rPr lang="en-US" sz="1800">
                          <a:solidFill>
                            <a:schemeClr val="tx2"/>
                          </a:solidFill>
                          <a:effectLst/>
                        </a:rPr>
                        <a:t> bytes</a:t>
                      </a:r>
                    </a:p>
                  </a:txBody>
                  <a:tcPr marL="0" marR="0" marT="0" marB="0" anchor="ctr">
                    <a:lnL>
                      <a:noFill/>
                    </a:lnL>
                    <a:lnR>
                      <a:noFill/>
                    </a:lnR>
                    <a:lnT>
                      <a:noFill/>
                    </a:lnT>
                    <a:lnB>
                      <a:noFill/>
                    </a:lnB>
                  </a:tcPr>
                </a:tc>
                <a:tc>
                  <a:txBody>
                    <a:bodyPr/>
                    <a:lstStyle/>
                    <a:p>
                      <a:r>
                        <a:rPr lang="en-US" sz="1800">
                          <a:solidFill>
                            <a:schemeClr val="tx2"/>
                          </a:solidFill>
                          <a:effectLst/>
                        </a:rPr>
                        <a:t>1 digital photo (7 megapixels) = 1.3 MB</a:t>
                      </a:r>
                    </a:p>
                  </a:txBody>
                  <a:tcPr marL="0" marR="0" marT="0" marB="0" anchor="ctr">
                    <a:lnL>
                      <a:noFill/>
                    </a:lnL>
                    <a:lnR>
                      <a:noFill/>
                    </a:lnR>
                    <a:lnT>
                      <a:noFill/>
                    </a:lnT>
                    <a:lnB>
                      <a:noFill/>
                    </a:lnB>
                  </a:tcPr>
                </a:tc>
                <a:extLst>
                  <a:ext uri="{0D108BD9-81ED-4DB2-BD59-A6C34878D82A}">
                    <a16:rowId xmlns:a16="http://schemas.microsoft.com/office/drawing/2014/main" val="10004"/>
                  </a:ext>
                </a:extLst>
              </a:tr>
              <a:tr h="35818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a:solidFill>
                            <a:schemeClr val="tx2"/>
                          </a:solidFill>
                          <a:effectLst/>
                        </a:rPr>
                        <a:t>1 MP3 song = approx. 3 MB</a:t>
                      </a:r>
                    </a:p>
                  </a:txBody>
                  <a:tcPr marL="0" marR="0" marT="0" marB="0" anchor="ctr">
                    <a:lnL>
                      <a:noFill/>
                    </a:lnL>
                    <a:lnR>
                      <a:noFill/>
                    </a:lnR>
                    <a:lnT>
                      <a:noFill/>
                    </a:lnT>
                    <a:lnB>
                      <a:noFill/>
                    </a:lnB>
                  </a:tcPr>
                </a:tc>
                <a:extLst>
                  <a:ext uri="{0D108BD9-81ED-4DB2-BD59-A6C34878D82A}">
                    <a16:rowId xmlns:a16="http://schemas.microsoft.com/office/drawing/2014/main" val="10005"/>
                  </a:ext>
                </a:extLst>
              </a:tr>
              <a:tr h="2660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a:solidFill>
                            <a:schemeClr val="tx2"/>
                          </a:solidFill>
                          <a:effectLst/>
                        </a:rPr>
                        <a:t>1 CD = approx. 700 MB</a:t>
                      </a:r>
                    </a:p>
                  </a:txBody>
                  <a:tcPr marL="0" marR="0" marT="0" marB="0" anchor="ctr">
                    <a:lnL>
                      <a:noFill/>
                    </a:lnL>
                    <a:lnR>
                      <a:noFill/>
                    </a:lnR>
                    <a:lnT>
                      <a:noFill/>
                    </a:lnT>
                    <a:lnB>
                      <a:noFill/>
                    </a:lnB>
                  </a:tcPr>
                </a:tc>
                <a:extLst>
                  <a:ext uri="{0D108BD9-81ED-4DB2-BD59-A6C34878D82A}">
                    <a16:rowId xmlns:a16="http://schemas.microsoft.com/office/drawing/2014/main" val="10006"/>
                  </a:ext>
                </a:extLst>
              </a:tr>
              <a:tr h="532074">
                <a:tc rowSpan="2">
                  <a:txBody>
                    <a:bodyPr/>
                    <a:lstStyle/>
                    <a:p>
                      <a:r>
                        <a:rPr lang="en-US" sz="1800" b="1">
                          <a:solidFill>
                            <a:schemeClr val="tx2"/>
                          </a:solidFill>
                          <a:effectLst/>
                        </a:rPr>
                        <a:t>1 Gigabyte (GB)</a:t>
                      </a:r>
                      <a:r>
                        <a:rPr lang="en-US" sz="1800">
                          <a:solidFill>
                            <a:schemeClr val="tx2"/>
                          </a:solidFill>
                          <a:effectLst/>
                        </a:rPr>
                        <a:t> </a:t>
                      </a:r>
                    </a:p>
                  </a:txBody>
                  <a:tcPr marL="0" marR="0" marT="0" marB="0" anchor="ctr">
                    <a:lnL>
                      <a:noFill/>
                    </a:lnL>
                    <a:lnR>
                      <a:noFill/>
                    </a:lnR>
                    <a:lnT>
                      <a:noFill/>
                    </a:lnT>
                    <a:lnB>
                      <a:noFill/>
                    </a:lnB>
                  </a:tcPr>
                </a:tc>
                <a:tc rowSpan="2">
                  <a:txBody>
                    <a:bodyPr/>
                    <a:lstStyle/>
                    <a:p>
                      <a:r>
                        <a:rPr lang="en-US" sz="1800">
                          <a:solidFill>
                            <a:schemeClr val="tx2"/>
                          </a:solidFill>
                          <a:effectLst/>
                        </a:rPr>
                        <a:t>One billion bytes</a:t>
                      </a:r>
                    </a:p>
                  </a:txBody>
                  <a:tcPr marL="0" marR="0" marT="0" marB="0" anchor="ctr">
                    <a:lnL>
                      <a:noFill/>
                    </a:lnL>
                    <a:lnR>
                      <a:noFill/>
                    </a:lnR>
                    <a:lnT>
                      <a:noFill/>
                    </a:lnT>
                    <a:lnB>
                      <a:noFill/>
                    </a:lnB>
                  </a:tcPr>
                </a:tc>
                <a:tc rowSpan="2">
                  <a:txBody>
                    <a:bodyPr/>
                    <a:lstStyle/>
                    <a:p>
                      <a:r>
                        <a:rPr lang="en-US" sz="1800">
                          <a:solidFill>
                            <a:schemeClr val="tx2"/>
                          </a:solidFill>
                          <a:effectLst/>
                        </a:rPr>
                        <a:t>2</a:t>
                      </a:r>
                      <a:r>
                        <a:rPr lang="en-US" sz="1800" baseline="30000">
                          <a:solidFill>
                            <a:schemeClr val="tx2"/>
                          </a:solidFill>
                          <a:effectLst/>
                        </a:rPr>
                        <a:t>30</a:t>
                      </a:r>
                      <a:r>
                        <a:rPr lang="en-US" sz="1800">
                          <a:solidFill>
                            <a:schemeClr val="tx2"/>
                          </a:solidFill>
                          <a:effectLst/>
                        </a:rPr>
                        <a:t> bytes</a:t>
                      </a:r>
                    </a:p>
                  </a:txBody>
                  <a:tcPr marL="0" marR="0" marT="0" marB="0" anchor="ctr">
                    <a:lnL>
                      <a:noFill/>
                    </a:lnL>
                    <a:lnR>
                      <a:noFill/>
                    </a:lnR>
                    <a:lnT>
                      <a:noFill/>
                    </a:lnT>
                    <a:lnB>
                      <a:noFill/>
                    </a:lnB>
                  </a:tcPr>
                </a:tc>
                <a:tc>
                  <a:txBody>
                    <a:bodyPr/>
                    <a:lstStyle/>
                    <a:p>
                      <a:r>
                        <a:rPr lang="en-US" sz="1800">
                          <a:solidFill>
                            <a:schemeClr val="tx2"/>
                          </a:solidFill>
                          <a:effectLst/>
                        </a:rPr>
                        <a:t>1 DVD movie = approx. 4.7 GB</a:t>
                      </a:r>
                    </a:p>
                  </a:txBody>
                  <a:tcPr marL="0" marR="0" marT="0" marB="0" anchor="ctr">
                    <a:lnL>
                      <a:noFill/>
                    </a:lnL>
                    <a:lnR>
                      <a:noFill/>
                    </a:lnR>
                    <a:lnT>
                      <a:noFill/>
                    </a:lnT>
                    <a:lnB>
                      <a:noFill/>
                    </a:lnB>
                  </a:tcPr>
                </a:tc>
                <a:extLst>
                  <a:ext uri="{0D108BD9-81ED-4DB2-BD59-A6C34878D82A}">
                    <a16:rowId xmlns:a16="http://schemas.microsoft.com/office/drawing/2014/main" val="10007"/>
                  </a:ext>
                </a:extLst>
              </a:tr>
              <a:tr h="53207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a:solidFill>
                            <a:schemeClr val="tx2"/>
                          </a:solidFill>
                          <a:effectLst/>
                        </a:rPr>
                        <a:t>1 Blu-ray movie = approx. 25 GB</a:t>
                      </a:r>
                    </a:p>
                  </a:txBody>
                  <a:tcPr marL="0" marR="0" marT="0" marB="0" anchor="ctr">
                    <a:lnL>
                      <a:noFill/>
                    </a:lnL>
                    <a:lnR>
                      <a:noFill/>
                    </a:lnR>
                    <a:lnT>
                      <a:noFill/>
                    </a:lnT>
                    <a:lnB>
                      <a:noFill/>
                    </a:lnB>
                  </a:tcPr>
                </a:tc>
                <a:extLst>
                  <a:ext uri="{0D108BD9-81ED-4DB2-BD59-A6C34878D82A}">
                    <a16:rowId xmlns:a16="http://schemas.microsoft.com/office/drawing/2014/main" val="10008"/>
                  </a:ext>
                </a:extLst>
              </a:tr>
              <a:tr h="537276">
                <a:tc>
                  <a:txBody>
                    <a:bodyPr/>
                    <a:lstStyle/>
                    <a:p>
                      <a:r>
                        <a:rPr lang="en-US" sz="1800" b="1">
                          <a:solidFill>
                            <a:schemeClr val="tx2"/>
                          </a:solidFill>
                          <a:effectLst/>
                        </a:rPr>
                        <a:t>1 Terabyte (TB)</a:t>
                      </a:r>
                      <a:r>
                        <a:rPr lang="en-US" sz="1800">
                          <a:solidFill>
                            <a:schemeClr val="tx2"/>
                          </a:solidFill>
                          <a:effectLst/>
                        </a:rPr>
                        <a:t> </a:t>
                      </a:r>
                    </a:p>
                  </a:txBody>
                  <a:tcPr marL="0" marR="0" marT="0" marB="0" anchor="ctr">
                    <a:lnL>
                      <a:noFill/>
                    </a:lnL>
                    <a:lnR>
                      <a:noFill/>
                    </a:lnR>
                    <a:lnT>
                      <a:noFill/>
                    </a:lnT>
                    <a:lnB>
                      <a:noFill/>
                    </a:lnB>
                  </a:tcPr>
                </a:tc>
                <a:tc>
                  <a:txBody>
                    <a:bodyPr/>
                    <a:lstStyle/>
                    <a:p>
                      <a:r>
                        <a:rPr lang="en-US" sz="1800">
                          <a:solidFill>
                            <a:schemeClr val="tx2"/>
                          </a:solidFill>
                          <a:effectLst/>
                        </a:rPr>
                        <a:t>One trillion bytes</a:t>
                      </a:r>
                    </a:p>
                  </a:txBody>
                  <a:tcPr marL="0" marR="0" marT="0" marB="0" anchor="ctr">
                    <a:lnL>
                      <a:noFill/>
                    </a:lnL>
                    <a:lnR>
                      <a:noFill/>
                    </a:lnR>
                    <a:lnT>
                      <a:noFill/>
                    </a:lnT>
                    <a:lnB>
                      <a:noFill/>
                    </a:lnB>
                  </a:tcPr>
                </a:tc>
                <a:tc>
                  <a:txBody>
                    <a:bodyPr/>
                    <a:lstStyle/>
                    <a:p>
                      <a:r>
                        <a:rPr lang="en-US" sz="1800">
                          <a:solidFill>
                            <a:schemeClr val="tx2"/>
                          </a:solidFill>
                          <a:effectLst/>
                        </a:rPr>
                        <a:t>2</a:t>
                      </a:r>
                      <a:r>
                        <a:rPr lang="en-US" sz="1800" baseline="30000">
                          <a:solidFill>
                            <a:schemeClr val="tx2"/>
                          </a:solidFill>
                          <a:effectLst/>
                        </a:rPr>
                        <a:t>40</a:t>
                      </a:r>
                      <a:r>
                        <a:rPr lang="en-US" sz="1800">
                          <a:solidFill>
                            <a:schemeClr val="tx2"/>
                          </a:solidFill>
                          <a:effectLst/>
                        </a:rPr>
                        <a:t> bytes</a:t>
                      </a:r>
                    </a:p>
                  </a:txBody>
                  <a:tcPr marL="0" marR="0" marT="0" marB="0" anchor="ctr">
                    <a:lnL>
                      <a:noFill/>
                    </a:lnL>
                    <a:lnR>
                      <a:noFill/>
                    </a:lnR>
                    <a:lnT>
                      <a:noFill/>
                    </a:lnT>
                    <a:lnB>
                      <a:noFill/>
                    </a:lnB>
                  </a:tcPr>
                </a:tc>
                <a:tc>
                  <a:txBody>
                    <a:bodyPr/>
                    <a:lstStyle/>
                    <a:p>
                      <a:r>
                        <a:rPr lang="en-US" sz="1800">
                          <a:solidFill>
                            <a:schemeClr val="tx2"/>
                          </a:solidFill>
                          <a:effectLst/>
                        </a:rPr>
                        <a:t>Printed collection of the Library of Congress = 20 TB</a:t>
                      </a:r>
                    </a:p>
                  </a:txBody>
                  <a:tcPr marL="0" marR="0" marT="0" marB="0" anchor="ctr">
                    <a:lnL>
                      <a:noFill/>
                    </a:lnL>
                    <a:lnR>
                      <a:noFill/>
                    </a:lnR>
                    <a:lnT>
                      <a:noFill/>
                    </a:lnT>
                    <a:lnB>
                      <a:noFill/>
                    </a:lnB>
                  </a:tcPr>
                </a:tc>
                <a:extLst>
                  <a:ext uri="{0D108BD9-81ED-4DB2-BD59-A6C34878D82A}">
                    <a16:rowId xmlns:a16="http://schemas.microsoft.com/office/drawing/2014/main" val="10009"/>
                  </a:ext>
                </a:extLst>
              </a:tr>
              <a:tr h="532160">
                <a:tc>
                  <a:txBody>
                    <a:bodyPr/>
                    <a:lstStyle/>
                    <a:p>
                      <a:r>
                        <a:rPr lang="en-US" sz="1800" b="1">
                          <a:solidFill>
                            <a:schemeClr val="tx2"/>
                          </a:solidFill>
                          <a:effectLst/>
                        </a:rPr>
                        <a:t>1 Petabyte (PB)</a:t>
                      </a:r>
                      <a:r>
                        <a:rPr lang="en-US" sz="1800">
                          <a:solidFill>
                            <a:schemeClr val="tx2"/>
                          </a:solidFill>
                          <a:effectLst/>
                        </a:rPr>
                        <a:t> </a:t>
                      </a:r>
                    </a:p>
                  </a:txBody>
                  <a:tcPr marL="0" marR="0" marT="0" marB="0" anchor="ctr">
                    <a:lnL>
                      <a:noFill/>
                    </a:lnL>
                    <a:lnR>
                      <a:noFill/>
                    </a:lnR>
                    <a:lnT>
                      <a:noFill/>
                    </a:lnT>
                    <a:lnB>
                      <a:noFill/>
                    </a:lnB>
                  </a:tcPr>
                </a:tc>
                <a:tc>
                  <a:txBody>
                    <a:bodyPr/>
                    <a:lstStyle/>
                    <a:p>
                      <a:r>
                        <a:rPr lang="en-US" sz="1800">
                          <a:solidFill>
                            <a:schemeClr val="tx2"/>
                          </a:solidFill>
                          <a:effectLst/>
                        </a:rPr>
                        <a:t>One quadrillion bytes</a:t>
                      </a:r>
                    </a:p>
                  </a:txBody>
                  <a:tcPr marL="0" marR="0" marT="0" marB="0" anchor="ctr">
                    <a:lnL>
                      <a:noFill/>
                    </a:lnL>
                    <a:lnR>
                      <a:noFill/>
                    </a:lnR>
                    <a:lnT>
                      <a:noFill/>
                    </a:lnT>
                    <a:lnB>
                      <a:noFill/>
                    </a:lnB>
                  </a:tcPr>
                </a:tc>
                <a:tc>
                  <a:txBody>
                    <a:bodyPr/>
                    <a:lstStyle/>
                    <a:p>
                      <a:r>
                        <a:rPr lang="en-US" sz="1800">
                          <a:solidFill>
                            <a:schemeClr val="tx2"/>
                          </a:solidFill>
                          <a:effectLst/>
                        </a:rPr>
                        <a:t>2</a:t>
                      </a:r>
                      <a:r>
                        <a:rPr lang="en-US" sz="1800" baseline="30000">
                          <a:solidFill>
                            <a:schemeClr val="tx2"/>
                          </a:solidFill>
                          <a:effectLst/>
                        </a:rPr>
                        <a:t>50</a:t>
                      </a:r>
                      <a:r>
                        <a:rPr lang="en-US" sz="1800">
                          <a:solidFill>
                            <a:schemeClr val="tx2"/>
                          </a:solidFill>
                          <a:effectLst/>
                        </a:rPr>
                        <a:t> bytes</a:t>
                      </a:r>
                    </a:p>
                  </a:txBody>
                  <a:tcPr marL="0" marR="0" marT="0" marB="0" anchor="ctr">
                    <a:lnL>
                      <a:noFill/>
                    </a:lnL>
                    <a:lnR>
                      <a:noFill/>
                    </a:lnR>
                    <a:lnT>
                      <a:noFill/>
                    </a:lnT>
                    <a:lnB>
                      <a:noFill/>
                    </a:lnB>
                  </a:tcPr>
                </a:tc>
                <a:tc>
                  <a:txBody>
                    <a:bodyPr/>
                    <a:lstStyle/>
                    <a:p>
                      <a:r>
                        <a:rPr lang="en-US" sz="1800" dirty="0">
                          <a:solidFill>
                            <a:schemeClr val="tx2"/>
                          </a:solidFill>
                          <a:effectLst/>
                        </a:rPr>
                        <a:t>eBay data warehouse (2010) = 10 PB</a:t>
                      </a:r>
                      <a:r>
                        <a:rPr lang="en-US" sz="1800" dirty="0">
                          <a:solidFill>
                            <a:schemeClr val="tx2"/>
                          </a:solidFill>
                          <a:effectLst/>
                          <a:hlinkClick r:id="rId2"/>
                        </a:rPr>
                        <a:t> </a:t>
                      </a:r>
                      <a:r>
                        <a:rPr lang="en-US" sz="1800" baseline="30000" dirty="0">
                          <a:solidFill>
                            <a:schemeClr val="tx2"/>
                          </a:solidFill>
                          <a:effectLst/>
                          <a:hlinkClick r:id="rId2"/>
                        </a:rPr>
                        <a:t>[14]</a:t>
                      </a:r>
                      <a:endParaRPr lang="en-US" sz="1800" dirty="0">
                        <a:solidFill>
                          <a:schemeClr val="tx2"/>
                        </a:solidFill>
                        <a:effectLst/>
                      </a:endParaRPr>
                    </a:p>
                  </a:txBody>
                  <a:tcPr marL="0" marR="0" marT="0" marB="0" anchor="ctr">
                    <a:lnL>
                      <a:noFill/>
                    </a:lnL>
                    <a:lnR>
                      <a:noFill/>
                    </a:lnR>
                    <a:lnT>
                      <a:noFill/>
                    </a:lnT>
                    <a:lnB>
                      <a:noFill/>
                    </a:lnB>
                  </a:tcPr>
                </a:tc>
                <a:extLst>
                  <a:ext uri="{0D108BD9-81ED-4DB2-BD59-A6C34878D82A}">
                    <a16:rowId xmlns:a16="http://schemas.microsoft.com/office/drawing/2014/main" val="10010"/>
                  </a:ext>
                </a:extLst>
              </a:tr>
              <a:tr h="532074">
                <a:tc>
                  <a:txBody>
                    <a:bodyPr/>
                    <a:lstStyle/>
                    <a:p>
                      <a:r>
                        <a:rPr lang="en-US" sz="1800" b="1">
                          <a:solidFill>
                            <a:schemeClr val="tx2"/>
                          </a:solidFill>
                          <a:effectLst/>
                        </a:rPr>
                        <a:t>1 Exabyte (EB)</a:t>
                      </a:r>
                      <a:r>
                        <a:rPr lang="en-US" sz="1800">
                          <a:solidFill>
                            <a:schemeClr val="tx2"/>
                          </a:solidFill>
                          <a:effectLst/>
                        </a:rPr>
                        <a:t> </a:t>
                      </a:r>
                    </a:p>
                  </a:txBody>
                  <a:tcPr marL="0" marR="0" marT="0" marB="0" anchor="ctr">
                    <a:lnL>
                      <a:noFill/>
                    </a:lnL>
                    <a:lnR>
                      <a:noFill/>
                    </a:lnR>
                    <a:lnT>
                      <a:noFill/>
                    </a:lnT>
                    <a:lnB>
                      <a:noFill/>
                    </a:lnB>
                  </a:tcPr>
                </a:tc>
                <a:tc>
                  <a:txBody>
                    <a:bodyPr/>
                    <a:lstStyle/>
                    <a:p>
                      <a:r>
                        <a:rPr lang="en-US" sz="1800">
                          <a:solidFill>
                            <a:schemeClr val="tx2"/>
                          </a:solidFill>
                          <a:effectLst/>
                        </a:rPr>
                        <a:t>One quintillion bytes</a:t>
                      </a:r>
                    </a:p>
                  </a:txBody>
                  <a:tcPr marL="0" marR="0" marT="0" marB="0" anchor="ctr">
                    <a:lnL>
                      <a:noFill/>
                    </a:lnL>
                    <a:lnR>
                      <a:noFill/>
                    </a:lnR>
                    <a:lnT>
                      <a:noFill/>
                    </a:lnT>
                    <a:lnB>
                      <a:noFill/>
                    </a:lnB>
                  </a:tcPr>
                </a:tc>
                <a:tc>
                  <a:txBody>
                    <a:bodyPr/>
                    <a:lstStyle/>
                    <a:p>
                      <a:r>
                        <a:rPr lang="en-US" sz="1800">
                          <a:solidFill>
                            <a:schemeClr val="tx2"/>
                          </a:solidFill>
                          <a:effectLst/>
                        </a:rPr>
                        <a:t>2</a:t>
                      </a:r>
                      <a:r>
                        <a:rPr lang="en-US" sz="1800" baseline="30000">
                          <a:solidFill>
                            <a:schemeClr val="tx2"/>
                          </a:solidFill>
                          <a:effectLst/>
                        </a:rPr>
                        <a:t>60</a:t>
                      </a:r>
                      <a:r>
                        <a:rPr lang="en-US" sz="1800">
                          <a:solidFill>
                            <a:schemeClr val="tx2"/>
                          </a:solidFill>
                          <a:effectLst/>
                        </a:rPr>
                        <a:t> bytes</a:t>
                      </a:r>
                    </a:p>
                  </a:txBody>
                  <a:tcPr marL="0" marR="0" marT="0" marB="0" anchor="ctr">
                    <a:lnL>
                      <a:noFill/>
                    </a:lnL>
                    <a:lnR>
                      <a:noFill/>
                    </a:lnR>
                    <a:lnT>
                      <a:noFill/>
                    </a:lnT>
                    <a:lnB>
                      <a:noFill/>
                    </a:lnB>
                  </a:tcPr>
                </a:tc>
                <a:tc>
                  <a:txBody>
                    <a:bodyPr/>
                    <a:lstStyle/>
                    <a:p>
                      <a:endParaRPr lang="en-US" sz="1800">
                        <a:solidFill>
                          <a:schemeClr val="tx2"/>
                        </a:solidFill>
                        <a:effectLst/>
                      </a:endParaRPr>
                    </a:p>
                  </a:txBody>
                  <a:tcPr marL="0" marR="0" marT="0" marB="0" anchor="ctr">
                    <a:lnL>
                      <a:noFill/>
                    </a:lnL>
                    <a:lnR>
                      <a:noFill/>
                    </a:lnR>
                    <a:lnT>
                      <a:noFill/>
                    </a:lnT>
                    <a:lnB>
                      <a:noFill/>
                    </a:lnB>
                  </a:tcPr>
                </a:tc>
                <a:extLst>
                  <a:ext uri="{0D108BD9-81ED-4DB2-BD59-A6C34878D82A}">
                    <a16:rowId xmlns:a16="http://schemas.microsoft.com/office/drawing/2014/main" val="10011"/>
                  </a:ext>
                </a:extLst>
              </a:tr>
              <a:tr h="798111">
                <a:tc>
                  <a:txBody>
                    <a:bodyPr/>
                    <a:lstStyle/>
                    <a:p>
                      <a:r>
                        <a:rPr lang="en-US" sz="1800" b="1">
                          <a:solidFill>
                            <a:schemeClr val="tx2"/>
                          </a:solidFill>
                          <a:effectLst/>
                        </a:rPr>
                        <a:t>1 Zettabyte (ZB)</a:t>
                      </a:r>
                      <a:r>
                        <a:rPr lang="en-US" sz="1800">
                          <a:solidFill>
                            <a:schemeClr val="tx2"/>
                          </a:solidFill>
                          <a:effectLst/>
                        </a:rPr>
                        <a:t> </a:t>
                      </a:r>
                    </a:p>
                  </a:txBody>
                  <a:tcPr marL="0" marR="0" marT="0" marB="0" anchor="ctr">
                    <a:lnL>
                      <a:noFill/>
                    </a:lnL>
                    <a:lnR>
                      <a:noFill/>
                    </a:lnR>
                    <a:lnT>
                      <a:noFill/>
                    </a:lnT>
                    <a:lnB>
                      <a:noFill/>
                    </a:lnB>
                  </a:tcPr>
                </a:tc>
                <a:tc>
                  <a:txBody>
                    <a:bodyPr/>
                    <a:lstStyle/>
                    <a:p>
                      <a:r>
                        <a:rPr lang="en-US" sz="1800">
                          <a:solidFill>
                            <a:schemeClr val="tx2"/>
                          </a:solidFill>
                          <a:effectLst/>
                        </a:rPr>
                        <a:t>One sextillion bytes</a:t>
                      </a:r>
                    </a:p>
                  </a:txBody>
                  <a:tcPr marL="0" marR="0" marT="0" marB="0" anchor="ctr">
                    <a:lnL>
                      <a:noFill/>
                    </a:lnL>
                    <a:lnR>
                      <a:noFill/>
                    </a:lnR>
                    <a:lnT>
                      <a:noFill/>
                    </a:lnT>
                    <a:lnB>
                      <a:noFill/>
                    </a:lnB>
                  </a:tcPr>
                </a:tc>
                <a:tc>
                  <a:txBody>
                    <a:bodyPr/>
                    <a:lstStyle/>
                    <a:p>
                      <a:r>
                        <a:rPr lang="en-US" sz="1800">
                          <a:solidFill>
                            <a:schemeClr val="tx2"/>
                          </a:solidFill>
                          <a:effectLst/>
                        </a:rPr>
                        <a:t>2</a:t>
                      </a:r>
                      <a:r>
                        <a:rPr lang="en-US" sz="1800" baseline="30000">
                          <a:solidFill>
                            <a:schemeClr val="tx2"/>
                          </a:solidFill>
                          <a:effectLst/>
                        </a:rPr>
                        <a:t>70</a:t>
                      </a:r>
                      <a:r>
                        <a:rPr lang="en-US" sz="1800">
                          <a:solidFill>
                            <a:schemeClr val="tx2"/>
                          </a:solidFill>
                          <a:effectLst/>
                        </a:rPr>
                        <a:t> bytes</a:t>
                      </a:r>
                    </a:p>
                  </a:txBody>
                  <a:tcPr marL="0" marR="0" marT="0" marB="0" anchor="ctr">
                    <a:lnL>
                      <a:noFill/>
                    </a:lnL>
                    <a:lnR>
                      <a:noFill/>
                    </a:lnR>
                    <a:lnT>
                      <a:noFill/>
                    </a:lnT>
                    <a:lnB>
                      <a:noFill/>
                    </a:lnB>
                  </a:tcPr>
                </a:tc>
                <a:tc>
                  <a:txBody>
                    <a:bodyPr/>
                    <a:lstStyle/>
                    <a:p>
                      <a:r>
                        <a:rPr lang="en-US" sz="1800" dirty="0">
                          <a:solidFill>
                            <a:schemeClr val="tx2"/>
                          </a:solidFill>
                          <a:effectLst/>
                        </a:rPr>
                        <a:t>Amount of data consumed by U.S. households in 2008 = 3.6 ZB</a:t>
                      </a:r>
                    </a:p>
                  </a:txBody>
                  <a:tcPr marL="0" marR="0" marT="0" marB="0" anchor="ctr">
                    <a:lnL>
                      <a:noFill/>
                    </a:lnL>
                    <a:lnR>
                      <a:noFill/>
                    </a:lnR>
                    <a:lnT>
                      <a:noFill/>
                    </a:lnT>
                    <a:lnB>
                      <a:no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1772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49312" y="251989"/>
            <a:ext cx="8483635" cy="1175949"/>
          </a:xfrm>
        </p:spPr>
        <p:txBody>
          <a:bodyPr/>
          <a:lstStyle/>
          <a:p>
            <a:r>
              <a:rPr lang="en-US" altLang="en-US" sz="3968" dirty="0">
                <a:ea typeface="ヒラギノ角ゴ Pro W3"/>
                <a:cs typeface="ヒラギノ角ゴ Pro W3"/>
              </a:rPr>
              <a:t>Impacts of Rapidly Changing Price Performance of Technology</a:t>
            </a:r>
          </a:p>
        </p:txBody>
      </p:sp>
      <p:sp>
        <p:nvSpPr>
          <p:cNvPr id="26627" name="Rectangle 3"/>
          <p:cNvSpPr>
            <a:spLocks noGrp="1"/>
          </p:cNvSpPr>
          <p:nvPr>
            <p:ph type="body" idx="1"/>
          </p:nvPr>
        </p:nvSpPr>
        <p:spPr>
          <a:xfrm>
            <a:off x="588503" y="2197905"/>
            <a:ext cx="9071610" cy="4185820"/>
          </a:xfrm>
        </p:spPr>
        <p:txBody>
          <a:bodyPr/>
          <a:lstStyle/>
          <a:p>
            <a:r>
              <a:rPr lang="en-US" altLang="en-US" dirty="0">
                <a:ea typeface="ヒラギノ角ゴ Pro W3"/>
                <a:cs typeface="ヒラギノ角ゴ Pro W3"/>
              </a:rPr>
              <a:t>When </a:t>
            </a:r>
            <a:r>
              <a:rPr lang="en-US" altLang="en-US" b="1" dirty="0">
                <a:ea typeface="ヒラギノ角ゴ Pro W3"/>
                <a:cs typeface="ヒラギノ角ゴ Pro W3"/>
              </a:rPr>
              <a:t>producing products </a:t>
            </a:r>
            <a:r>
              <a:rPr lang="en-US" altLang="en-US" dirty="0">
                <a:ea typeface="ヒラギノ角ゴ Pro W3"/>
                <a:cs typeface="ヒラギノ角ゴ Pro W3"/>
              </a:rPr>
              <a:t>with a significant chip-based component, the </a:t>
            </a:r>
            <a:r>
              <a:rPr lang="en-US" altLang="en-US" b="1" dirty="0">
                <a:ea typeface="ヒラギノ角ゴ Pro W3"/>
                <a:cs typeface="ヒラギノ角ゴ Pro W3"/>
              </a:rPr>
              <a:t>semiconductors inside that product rapidly fall in value </a:t>
            </a:r>
          </a:p>
          <a:p>
            <a:pPr lvl="1"/>
            <a:r>
              <a:rPr lang="en-US" altLang="en-US" dirty="0">
                <a:ea typeface="ヒラギノ角ゴ Pro W3"/>
                <a:cs typeface="ヒラギノ角ゴ Pro W3"/>
              </a:rPr>
              <a:t>It is great when it makes your </a:t>
            </a:r>
            <a:r>
              <a:rPr lang="en-US" altLang="en-US" b="1" dirty="0">
                <a:ea typeface="ヒラギノ角ゴ Pro W3"/>
                <a:cs typeface="ヒラギノ角ゴ Pro W3"/>
              </a:rPr>
              <a:t>product cheaper </a:t>
            </a:r>
            <a:r>
              <a:rPr lang="en-US" altLang="en-US" dirty="0">
                <a:ea typeface="ヒラギノ角ゴ Pro W3"/>
                <a:cs typeface="ヒラギノ角ゴ Pro W3"/>
              </a:rPr>
              <a:t>and </a:t>
            </a:r>
            <a:r>
              <a:rPr lang="en-US" altLang="en-US" b="1" dirty="0">
                <a:ea typeface="ヒラギノ角ゴ Pro W3"/>
                <a:cs typeface="ヒラギノ角ゴ Pro W3"/>
              </a:rPr>
              <a:t>opens up new markets </a:t>
            </a:r>
            <a:r>
              <a:rPr lang="en-US" altLang="en-US" dirty="0">
                <a:ea typeface="ヒラギノ角ゴ Pro W3"/>
                <a:cs typeface="ヒラギノ角ゴ Pro W3"/>
              </a:rPr>
              <a:t>for your firm</a:t>
            </a:r>
          </a:p>
          <a:p>
            <a:pPr lvl="1"/>
            <a:r>
              <a:rPr lang="en-US" altLang="en-US" dirty="0">
                <a:ea typeface="ヒラギノ角ゴ Pro W3"/>
                <a:cs typeface="ヒラギノ角ゴ Pro W3"/>
              </a:rPr>
              <a:t>It can be a </a:t>
            </a:r>
            <a:r>
              <a:rPr lang="en-US" altLang="en-US" b="1" dirty="0">
                <a:ea typeface="ヒラギノ角ゴ Pro W3"/>
                <a:cs typeface="ヒラギノ角ゴ Pro W3"/>
              </a:rPr>
              <a:t>problem</a:t>
            </a:r>
            <a:r>
              <a:rPr lang="en-US" altLang="en-US" dirty="0">
                <a:ea typeface="ヒラギノ角ゴ Pro W3"/>
                <a:cs typeface="ヒラギノ角ゴ Pro W3"/>
              </a:rPr>
              <a:t> if you </a:t>
            </a:r>
            <a:r>
              <a:rPr lang="en-US" altLang="en-US" b="1" dirty="0">
                <a:ea typeface="ヒラギノ角ゴ Pro W3"/>
                <a:cs typeface="ヒラギノ角ゴ Pro W3"/>
              </a:rPr>
              <a:t>overproduce</a:t>
            </a:r>
            <a:r>
              <a:rPr lang="en-US" altLang="en-US" dirty="0">
                <a:ea typeface="ヒラギノ角ゴ Pro W3"/>
                <a:cs typeface="ヒラギノ角ゴ Pro W3"/>
              </a:rPr>
              <a:t> and have excess inventory </a:t>
            </a:r>
          </a:p>
        </p:txBody>
      </p:sp>
      <p:sp>
        <p:nvSpPr>
          <p:cNvPr id="26628" name="Slide Number Placeholder 3"/>
          <p:cNvSpPr txBox="1">
            <a:spLocks noGrp="1"/>
          </p:cNvSpPr>
          <p:nvPr/>
        </p:nvSpPr>
        <p:spPr bwMode="auto">
          <a:xfrm>
            <a:off x="7628451" y="7006699"/>
            <a:ext cx="2351899" cy="40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US" altLang="en-US" sz="1102">
                <a:solidFill>
                  <a:srgbClr val="FFFFFF"/>
                </a:solidFill>
                <a:ea typeface="ヒラギノ角ゴ Pro W3"/>
                <a:cs typeface="ヒラギノ角ゴ Pro W3"/>
              </a:rPr>
              <a:t>5-</a:t>
            </a:r>
            <a:fld id="{D04D19CC-E761-479C-9905-ABB77BA18D4C}" type="slidenum">
              <a:rPr lang="en-US" altLang="en-US" sz="1102">
                <a:solidFill>
                  <a:srgbClr val="FFFFFF"/>
                </a:solidFill>
                <a:ea typeface="ヒラギノ角ゴ Pro W3"/>
                <a:cs typeface="ヒラギノ角ゴ Pro W3"/>
              </a:rPr>
              <a:pPr algn="r" eaLnBrk="1" hangingPunct="1">
                <a:spcBef>
                  <a:spcPct val="0"/>
                </a:spcBef>
                <a:buFontTx/>
                <a:buNone/>
              </a:pPr>
              <a:t>17</a:t>
            </a:fld>
            <a:endParaRPr lang="en-US" altLang="en-US" sz="1102">
              <a:solidFill>
                <a:srgbClr val="FFFFFF"/>
              </a:solidFill>
              <a:ea typeface="ヒラギノ角ゴ Pro W3"/>
              <a:cs typeface="ヒラギノ角ゴ Pro W3"/>
            </a:endParaRPr>
          </a:p>
        </p:txBody>
      </p:sp>
    </p:spTree>
    <p:extLst>
      <p:ext uri="{BB962C8B-B14F-4D97-AF65-F5344CB8AC3E}">
        <p14:creationId xmlns:p14="http://schemas.microsoft.com/office/powerpoint/2010/main" val="106586003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49312" y="-258763"/>
            <a:ext cx="8483635" cy="1175949"/>
          </a:xfrm>
        </p:spPr>
        <p:txBody>
          <a:bodyPr/>
          <a:lstStyle/>
          <a:p>
            <a:r>
              <a:rPr lang="en-US" altLang="en-US" sz="3968" dirty="0">
                <a:ea typeface="ヒラギノ角ゴ Pro W3"/>
                <a:cs typeface="ヒラギノ角ゴ Pro W3"/>
              </a:rPr>
              <a:t>Applications of Technology</a:t>
            </a:r>
          </a:p>
        </p:txBody>
      </p:sp>
      <p:sp>
        <p:nvSpPr>
          <p:cNvPr id="26628" name="Slide Number Placeholder 3"/>
          <p:cNvSpPr txBox="1">
            <a:spLocks noGrp="1"/>
          </p:cNvSpPr>
          <p:nvPr/>
        </p:nvSpPr>
        <p:spPr bwMode="auto">
          <a:xfrm>
            <a:off x="7628451" y="7006699"/>
            <a:ext cx="2351899" cy="40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US" altLang="en-US" sz="1102">
                <a:solidFill>
                  <a:srgbClr val="FFFFFF"/>
                </a:solidFill>
                <a:ea typeface="ヒラギノ角ゴ Pro W3"/>
                <a:cs typeface="ヒラギノ角ゴ Pro W3"/>
              </a:rPr>
              <a:t>5-</a:t>
            </a:r>
            <a:fld id="{D04D19CC-E761-479C-9905-ABB77BA18D4C}" type="slidenum">
              <a:rPr lang="en-US" altLang="en-US" sz="1102">
                <a:solidFill>
                  <a:srgbClr val="FFFFFF"/>
                </a:solidFill>
                <a:ea typeface="ヒラギノ角ゴ Pro W3"/>
                <a:cs typeface="ヒラギノ角ゴ Pro W3"/>
              </a:rPr>
              <a:pPr algn="r" eaLnBrk="1" hangingPunct="1">
                <a:spcBef>
                  <a:spcPct val="0"/>
                </a:spcBef>
                <a:buFontTx/>
                <a:buNone/>
              </a:pPr>
              <a:t>18</a:t>
            </a:fld>
            <a:endParaRPr lang="en-US" altLang="en-US" sz="1102">
              <a:solidFill>
                <a:srgbClr val="FFFFFF"/>
              </a:solidFill>
              <a:ea typeface="ヒラギノ角ゴ Pro W3"/>
              <a:cs typeface="ヒラギノ角ゴ Pro W3"/>
            </a:endParaRPr>
          </a:p>
        </p:txBody>
      </p:sp>
      <p:pic>
        <p:nvPicPr>
          <p:cNvPr id="5" name="Content Placeholder 4">
            <a:extLst>
              <a:ext uri="{FF2B5EF4-FFF2-40B4-BE49-F238E27FC236}">
                <a16:creationId xmlns:a16="http://schemas.microsoft.com/office/drawing/2014/main" id="{5D8F1532-E177-2942-97CE-A139005C63F6}"/>
              </a:ext>
            </a:extLst>
          </p:cNvPr>
          <p:cNvPicPr>
            <a:picLocks noGrp="1" noChangeAspect="1"/>
          </p:cNvPicPr>
          <p:nvPr>
            <p:ph idx="1"/>
          </p:nvPr>
        </p:nvPicPr>
        <p:blipFill>
          <a:blip r:embed="rId2"/>
          <a:stretch>
            <a:fillRect/>
          </a:stretch>
        </p:blipFill>
        <p:spPr>
          <a:xfrm>
            <a:off x="239712" y="973137"/>
            <a:ext cx="3359749" cy="4787900"/>
          </a:xfrm>
        </p:spPr>
      </p:pic>
      <p:pic>
        <p:nvPicPr>
          <p:cNvPr id="7" name="Picture 6">
            <a:extLst>
              <a:ext uri="{FF2B5EF4-FFF2-40B4-BE49-F238E27FC236}">
                <a16:creationId xmlns:a16="http://schemas.microsoft.com/office/drawing/2014/main" id="{E3CC55D1-C142-CD42-A894-79770E94E716}"/>
              </a:ext>
            </a:extLst>
          </p:cNvPr>
          <p:cNvPicPr>
            <a:picLocks noChangeAspect="1"/>
          </p:cNvPicPr>
          <p:nvPr/>
        </p:nvPicPr>
        <p:blipFill>
          <a:blip r:embed="rId3"/>
          <a:stretch>
            <a:fillRect/>
          </a:stretch>
        </p:blipFill>
        <p:spPr>
          <a:xfrm>
            <a:off x="5903912" y="960437"/>
            <a:ext cx="4013200" cy="4279900"/>
          </a:xfrm>
          <a:prstGeom prst="rect">
            <a:avLst/>
          </a:prstGeom>
        </p:spPr>
      </p:pic>
      <p:pic>
        <p:nvPicPr>
          <p:cNvPr id="8" name="Picture 7">
            <a:extLst>
              <a:ext uri="{FF2B5EF4-FFF2-40B4-BE49-F238E27FC236}">
                <a16:creationId xmlns:a16="http://schemas.microsoft.com/office/drawing/2014/main" id="{54567975-6726-0143-A038-6410CF99FEBC}"/>
              </a:ext>
            </a:extLst>
          </p:cNvPr>
          <p:cNvPicPr>
            <a:picLocks noChangeAspect="1"/>
          </p:cNvPicPr>
          <p:nvPr/>
        </p:nvPicPr>
        <p:blipFill>
          <a:blip r:embed="rId4"/>
          <a:stretch>
            <a:fillRect/>
          </a:stretch>
        </p:blipFill>
        <p:spPr>
          <a:xfrm>
            <a:off x="1230312" y="960437"/>
            <a:ext cx="7391400" cy="6345447"/>
          </a:xfrm>
          <a:prstGeom prst="rect">
            <a:avLst/>
          </a:prstGeom>
        </p:spPr>
      </p:pic>
    </p:spTree>
    <p:extLst>
      <p:ext uri="{BB962C8B-B14F-4D97-AF65-F5344CB8AC3E}">
        <p14:creationId xmlns:p14="http://schemas.microsoft.com/office/powerpoint/2010/main" val="16167515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Objectives</a:t>
            </a:r>
            <a:endParaRPr lang="en-US" dirty="0"/>
          </a:p>
        </p:txBody>
      </p:sp>
      <p:sp>
        <p:nvSpPr>
          <p:cNvPr id="3" name="Content Placeholder 2"/>
          <p:cNvSpPr>
            <a:spLocks noGrp="1"/>
          </p:cNvSpPr>
          <p:nvPr>
            <p:ph idx="1"/>
          </p:nvPr>
        </p:nvSpPr>
        <p:spPr/>
        <p:txBody>
          <a:bodyPr/>
          <a:lstStyle/>
          <a:p>
            <a:r>
              <a:rPr lang="en-US" altLang="en-US" dirty="0"/>
              <a:t>Describe why Moore’s Law continues to advance and discuss the physical limitations of this advancement.</a:t>
            </a:r>
          </a:p>
          <a:p>
            <a:r>
              <a:rPr lang="en-US" altLang="en-US" dirty="0"/>
              <a:t>Name and describe various technologies that may extend the life of Moore’s Law.</a:t>
            </a:r>
          </a:p>
          <a:p>
            <a:r>
              <a:rPr lang="en-US" altLang="en-US" dirty="0"/>
              <a:t>Discuss the limitations of each of these approaches.</a:t>
            </a:r>
          </a:p>
          <a:p>
            <a:endParaRPr lang="en-US" dirty="0"/>
          </a:p>
        </p:txBody>
      </p:sp>
    </p:spTree>
    <p:extLst>
      <p:ext uri="{BB962C8B-B14F-4D97-AF65-F5344CB8AC3E}">
        <p14:creationId xmlns:p14="http://schemas.microsoft.com/office/powerpoint/2010/main" val="401259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Mon, Sept 10,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solidFill>
                  <a:srgbClr val="FF0000"/>
                </a:solidFill>
                <a:ea typeface="ＭＳ Ｐゴシック" panose="020B0600070205080204" pitchFamily="34" charset="-128"/>
              </a:rPr>
              <a:t>Project Teams submit Term Project Proposals on Thurs Sept 13 by EOD – 11:59 PM</a:t>
            </a:r>
          </a:p>
          <a:p>
            <a:pPr eaLnBrk="1" hangingPunct="1">
              <a:lnSpc>
                <a:spcPct val="80000"/>
              </a:lnSpc>
            </a:pPr>
            <a:r>
              <a:rPr lang="en-US" altLang="en-US" dirty="0">
                <a:ea typeface="ＭＳ Ｐゴシック" panose="020B0600070205080204" pitchFamily="34" charset="-128"/>
              </a:rPr>
              <a:t>Quiz on Ch 5, Ch 6, Project, Current Events?</a:t>
            </a:r>
          </a:p>
          <a:p>
            <a:pPr eaLnBrk="1" hangingPunct="1">
              <a:lnSpc>
                <a:spcPct val="80000"/>
              </a:lnSpc>
            </a:pPr>
            <a:r>
              <a:rPr lang="en-US" altLang="en-US" dirty="0">
                <a:ea typeface="ＭＳ Ｐゴシック" panose="020B0600070205080204" pitchFamily="34" charset="-128"/>
              </a:rPr>
              <a:t>Current Event Articles</a:t>
            </a:r>
          </a:p>
          <a:p>
            <a:pPr eaLnBrk="1" hangingPunct="1">
              <a:lnSpc>
                <a:spcPct val="80000"/>
              </a:lnSpc>
            </a:pPr>
            <a:r>
              <a:rPr lang="en-US" altLang="en-US" dirty="0">
                <a:ea typeface="ＭＳ Ｐゴシック" panose="020B0600070205080204" pitchFamily="34" charset="-128"/>
              </a:rPr>
              <a:t>Chapter 5: Moore’s Law and More</a:t>
            </a:r>
          </a:p>
          <a:p>
            <a:pPr eaLnBrk="1" hangingPunct="1">
              <a:lnSpc>
                <a:spcPct val="80000"/>
              </a:lnSpc>
            </a:pPr>
            <a:r>
              <a:rPr lang="en-US" altLang="en-US" dirty="0">
                <a:ea typeface="ＭＳ Ｐゴシック" panose="020B0600070205080204" pitchFamily="34" charset="-128"/>
              </a:rPr>
              <a:t>Chapter 6: Disruptive Technologies</a:t>
            </a:r>
          </a:p>
          <a:p>
            <a:pPr eaLnBrk="1" hangingPunct="1">
              <a:lnSpc>
                <a:spcPct val="80000"/>
              </a:lnSpc>
            </a:pPr>
            <a:r>
              <a:rPr lang="en-US" altLang="en-US" dirty="0">
                <a:ea typeface="ＭＳ Ｐゴシック" panose="020B0600070205080204" pitchFamily="34" charset="-128"/>
              </a:rPr>
              <a:t>Economics of IT plus Cost-Benefit Analyses</a:t>
            </a:r>
          </a:p>
          <a:p>
            <a:pPr eaLnBrk="1" hangingPunct="1">
              <a:lnSpc>
                <a:spcPct val="80000"/>
              </a:lnSpc>
            </a:pPr>
            <a:r>
              <a:rPr lang="en-US" altLang="en-US" dirty="0">
                <a:ea typeface="ＭＳ Ｐゴシック" panose="020B0600070205080204" pitchFamily="34" charset="-128"/>
              </a:rPr>
              <a:t>Meet with Project Teams about Project Selection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Death of Moore’s Law?</a:t>
            </a:r>
          </a:p>
        </p:txBody>
      </p:sp>
      <p:sp>
        <p:nvSpPr>
          <p:cNvPr id="3" name="Content Placeholder 2"/>
          <p:cNvSpPr>
            <a:spLocks noGrp="1"/>
          </p:cNvSpPr>
          <p:nvPr>
            <p:ph idx="1"/>
          </p:nvPr>
        </p:nvSpPr>
        <p:spPr>
          <a:xfrm>
            <a:off x="504507" y="1589568"/>
            <a:ext cx="5640415" cy="5604204"/>
          </a:xfrm>
        </p:spPr>
        <p:txBody>
          <a:bodyPr>
            <a:normAutofit lnSpcReduction="10000"/>
          </a:bodyPr>
          <a:lstStyle/>
          <a:p>
            <a:r>
              <a:rPr lang="en-US" altLang="en-US" dirty="0"/>
              <a:t>Moore’s Law is possible because the distance between the pathways inside silicon chips gets smaller with each successive generation.</a:t>
            </a:r>
          </a:p>
          <a:p>
            <a:pPr lvl="1"/>
            <a:r>
              <a:rPr lang="en-US" altLang="en-US" b="1" dirty="0" err="1"/>
              <a:t>Fabs</a:t>
            </a:r>
            <a:r>
              <a:rPr lang="en-US" altLang="en-US" dirty="0"/>
              <a:t>: Semiconductor fabrication facilities</a:t>
            </a:r>
          </a:p>
          <a:p>
            <a:pPr lvl="1"/>
            <a:r>
              <a:rPr lang="en-US" altLang="en-US" b="1" dirty="0"/>
              <a:t>Silicon wafer</a:t>
            </a:r>
            <a:r>
              <a:rPr lang="en-US" altLang="en-US" dirty="0"/>
              <a:t>: Thin, circular slice of material used to create semiconductor device</a:t>
            </a:r>
          </a:p>
          <a:p>
            <a:r>
              <a:rPr lang="en-US" altLang="en-US" dirty="0"/>
              <a:t>Packing pathways tightly together creates problems associated with size, heat, and power.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2122" y="2015913"/>
            <a:ext cx="3229998" cy="4521997"/>
          </a:xfrm>
          <a:prstGeom prst="rect">
            <a:avLst/>
          </a:prstGeom>
        </p:spPr>
      </p:pic>
    </p:spTree>
    <p:extLst>
      <p:ext uri="{BB962C8B-B14F-4D97-AF65-F5344CB8AC3E}">
        <p14:creationId xmlns:p14="http://schemas.microsoft.com/office/powerpoint/2010/main" val="224439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Death of Moore’s Law?</a:t>
            </a:r>
          </a:p>
        </p:txBody>
      </p:sp>
      <p:sp>
        <p:nvSpPr>
          <p:cNvPr id="3" name="Content Placeholder 2"/>
          <p:cNvSpPr>
            <a:spLocks noGrp="1"/>
          </p:cNvSpPr>
          <p:nvPr>
            <p:ph idx="1"/>
          </p:nvPr>
        </p:nvSpPr>
        <p:spPr>
          <a:xfrm>
            <a:off x="504507" y="1589568"/>
            <a:ext cx="5640415" cy="5604204"/>
          </a:xfrm>
        </p:spPr>
        <p:txBody>
          <a:bodyPr>
            <a:normAutofit/>
          </a:bodyPr>
          <a:lstStyle/>
          <a:p>
            <a:r>
              <a:rPr lang="en-US" altLang="en-US" dirty="0"/>
              <a:t>Chip starts to melt when the processor gets smaller.</a:t>
            </a:r>
          </a:p>
          <a:p>
            <a:pPr lvl="1"/>
            <a:r>
              <a:rPr lang="en-US" altLang="en-US" dirty="0"/>
              <a:t>Need to cool modern data centers draws a lot of power and that costs a lot of money.</a:t>
            </a:r>
          </a:p>
          <a:p>
            <a:r>
              <a:rPr lang="en-US" altLang="en-US" dirty="0"/>
              <a:t>Quantum tunneling kicks in when chips get smaller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258" y="2015913"/>
            <a:ext cx="3229998" cy="4521997"/>
          </a:xfrm>
          <a:prstGeom prst="rect">
            <a:avLst/>
          </a:prstGeom>
        </p:spPr>
      </p:pic>
    </p:spTree>
    <p:extLst>
      <p:ext uri="{BB962C8B-B14F-4D97-AF65-F5344CB8AC3E}">
        <p14:creationId xmlns:p14="http://schemas.microsoft.com/office/powerpoint/2010/main" val="588463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Buying time</a:t>
            </a:r>
          </a:p>
        </p:txBody>
      </p:sp>
      <p:sp>
        <p:nvSpPr>
          <p:cNvPr id="3" name="Content Placeholder 2"/>
          <p:cNvSpPr>
            <a:spLocks noGrp="1"/>
          </p:cNvSpPr>
          <p:nvPr>
            <p:ph idx="1"/>
          </p:nvPr>
        </p:nvSpPr>
        <p:spPr>
          <a:xfrm>
            <a:off x="604838" y="1201737"/>
            <a:ext cx="8866187" cy="4787900"/>
          </a:xfrm>
        </p:spPr>
        <p:txBody>
          <a:bodyPr/>
          <a:lstStyle/>
          <a:p>
            <a:r>
              <a:rPr lang="en-US" altLang="en-US" sz="2400" b="1" dirty="0">
                <a:solidFill>
                  <a:schemeClr val="accent6">
                    <a:lumMod val="75000"/>
                  </a:schemeClr>
                </a:solidFill>
              </a:rPr>
              <a:t>Multicore microprocessors:</a:t>
            </a:r>
            <a:r>
              <a:rPr lang="en-US" altLang="en-US" sz="2400" dirty="0"/>
              <a:t> Contain two or more calculating processor cores on the same piece of silicon.</a:t>
            </a:r>
          </a:p>
          <a:p>
            <a:r>
              <a:rPr lang="en-US" altLang="en-US" sz="2400" dirty="0"/>
              <a:t>Multicore chips outperform a single speedy chip, while running cooler and drawing less power.</a:t>
            </a:r>
          </a:p>
          <a:p>
            <a:r>
              <a:rPr lang="en-US" altLang="en-US" sz="2400" dirty="0"/>
              <a:t>Now mainstream, most PCs and laptops sold have at least a two-core (dual-core) processor.</a:t>
            </a:r>
          </a:p>
          <a:p>
            <a:r>
              <a:rPr lang="en-US" altLang="en-US" sz="2400" dirty="0"/>
              <a:t>Can run older software written for single-brain chips by using only one core at a time.</a:t>
            </a:r>
          </a:p>
          <a:p>
            <a:r>
              <a:rPr lang="en-US" altLang="en-US" sz="2400" dirty="0"/>
              <a:t>Firms are radically boosting speed and efficiency of chips.</a:t>
            </a:r>
          </a:p>
          <a:p>
            <a:pPr lvl="1"/>
            <a:r>
              <a:rPr lang="en-US" altLang="en-US" sz="2000" dirty="0"/>
              <a:t>Taking chips from being paper-flat devices to built-up 3-D affairs.</a:t>
            </a:r>
          </a:p>
          <a:p>
            <a:pPr lvl="1"/>
            <a:r>
              <a:rPr lang="en-US" altLang="en-US" sz="2000" dirty="0"/>
              <a:t>Transistors: Super-tiny on-off switches in a chip that work collectively to calculate or store things in memory.</a:t>
            </a:r>
          </a:p>
          <a:p>
            <a:endParaRPr lang="en-US" sz="2400" dirty="0"/>
          </a:p>
        </p:txBody>
      </p:sp>
    </p:spTree>
    <p:extLst>
      <p:ext uri="{BB962C8B-B14F-4D97-AF65-F5344CB8AC3E}">
        <p14:creationId xmlns:p14="http://schemas.microsoft.com/office/powerpoint/2010/main" val="1049589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Learning objectives</a:t>
            </a:r>
          </a:p>
        </p:txBody>
      </p:sp>
      <p:sp>
        <p:nvSpPr>
          <p:cNvPr id="3" name="Content Placeholder 2"/>
          <p:cNvSpPr>
            <a:spLocks noGrp="1"/>
          </p:cNvSpPr>
          <p:nvPr>
            <p:ph idx="1"/>
          </p:nvPr>
        </p:nvSpPr>
        <p:spPr>
          <a:xfrm>
            <a:off x="392112" y="1354137"/>
            <a:ext cx="9372600" cy="4787900"/>
          </a:xfrm>
        </p:spPr>
        <p:txBody>
          <a:bodyPr/>
          <a:lstStyle/>
          <a:p>
            <a:r>
              <a:rPr lang="en-US" altLang="en-US" sz="2500" dirty="0"/>
              <a:t>Understand the differences between supercomputing, grid computing, cluster computing, and cloud computing.</a:t>
            </a:r>
          </a:p>
          <a:p>
            <a:r>
              <a:rPr lang="en-US" altLang="en-US" sz="2500" dirty="0"/>
              <a:t>Describe how grid computing can transform the economics of supercomputing.</a:t>
            </a:r>
          </a:p>
          <a:p>
            <a:r>
              <a:rPr lang="en-US" altLang="en-US" sz="2500" dirty="0"/>
              <a:t>Recognize that these technologies provide the backbone of remote computing resources used in cloud computing.</a:t>
            </a:r>
          </a:p>
          <a:p>
            <a:r>
              <a:rPr lang="en-US" altLang="en-US" sz="2500" dirty="0"/>
              <a:t>Understand the characteristics of problems that are and are not well suited for parallel processing found in modern supercomputing, grid computing, cluster computing, and </a:t>
            </a:r>
            <a:r>
              <a:rPr lang="en-US" altLang="en-US" sz="2500" dirty="0" err="1"/>
              <a:t>multicore</a:t>
            </a:r>
            <a:r>
              <a:rPr lang="en-US" altLang="en-US" sz="2500" dirty="0"/>
              <a:t> processors.  Also be able to discuss how network latency places limits on offloading computing to the cloud. </a:t>
            </a:r>
          </a:p>
        </p:txBody>
      </p:sp>
    </p:spTree>
    <p:extLst>
      <p:ext uri="{BB962C8B-B14F-4D97-AF65-F5344CB8AC3E}">
        <p14:creationId xmlns:p14="http://schemas.microsoft.com/office/powerpoint/2010/main" val="130553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A melding of minds</a:t>
            </a:r>
          </a:p>
        </p:txBody>
      </p:sp>
      <p:sp>
        <p:nvSpPr>
          <p:cNvPr id="3" name="Content Placeholder 2"/>
          <p:cNvSpPr>
            <a:spLocks noGrp="1"/>
          </p:cNvSpPr>
          <p:nvPr>
            <p:ph idx="1"/>
          </p:nvPr>
        </p:nvSpPr>
        <p:spPr>
          <a:xfrm>
            <a:off x="604838" y="1582737"/>
            <a:ext cx="8866187" cy="4787900"/>
          </a:xfrm>
        </p:spPr>
        <p:txBody>
          <a:bodyPr/>
          <a:lstStyle/>
          <a:p>
            <a:r>
              <a:rPr lang="en-US" altLang="en-US" sz="2400" b="1" dirty="0">
                <a:solidFill>
                  <a:schemeClr val="accent6">
                    <a:lumMod val="75000"/>
                  </a:schemeClr>
                </a:solidFill>
              </a:rPr>
              <a:t>Supercomputers:</a:t>
            </a:r>
            <a:r>
              <a:rPr lang="en-US" altLang="en-US" sz="2400" dirty="0"/>
              <a:t> Computers that are among the fastest of any in the world at the time of their introduction.</a:t>
            </a:r>
          </a:p>
          <a:p>
            <a:pPr lvl="1"/>
            <a:r>
              <a:rPr lang="en-US" altLang="en-US" sz="2000" dirty="0"/>
              <a:t>Supercomputing was once considered the domain of governments and high-end research labs.</a:t>
            </a:r>
          </a:p>
          <a:p>
            <a:pPr lvl="1"/>
            <a:r>
              <a:rPr lang="en-US" altLang="en-US" sz="2000" dirty="0"/>
              <a:t>Modern supercomputing is done by </a:t>
            </a:r>
            <a:r>
              <a:rPr lang="en-US" altLang="en-US" sz="2000" b="1" dirty="0">
                <a:solidFill>
                  <a:schemeClr val="accent6">
                    <a:lumMod val="75000"/>
                  </a:schemeClr>
                </a:solidFill>
              </a:rPr>
              <a:t>massively parallel processing:</a:t>
            </a:r>
            <a:r>
              <a:rPr lang="en-US" altLang="en-US" sz="2000" dirty="0"/>
              <a:t> Computers designed with many microprocessors that work together, simultaneously, to solve problems.</a:t>
            </a:r>
          </a:p>
          <a:p>
            <a:r>
              <a:rPr lang="en-US" altLang="en-US" sz="2400" b="1" dirty="0">
                <a:solidFill>
                  <a:schemeClr val="accent6">
                    <a:lumMod val="75000"/>
                  </a:schemeClr>
                </a:solidFill>
              </a:rPr>
              <a:t>Grid computing:</a:t>
            </a:r>
            <a:r>
              <a:rPr lang="en-US" altLang="en-US" sz="2400" dirty="0"/>
              <a:t> Uses special software to enable several computers to work together on a common problem as if they were a massively parallel supercomputer. </a:t>
            </a:r>
          </a:p>
          <a:p>
            <a:r>
              <a:rPr lang="en-US" altLang="en-US" sz="2400" b="1" dirty="0">
                <a:solidFill>
                  <a:schemeClr val="accent6">
                    <a:lumMod val="75000"/>
                  </a:schemeClr>
                </a:solidFill>
              </a:rPr>
              <a:t>Cluster computing:</a:t>
            </a:r>
            <a:r>
              <a:rPr lang="en-US" altLang="en-US" sz="2400" dirty="0"/>
              <a:t> Connecting server computers via software and networking so that their resources can be used to collectively solve computing tasks.</a:t>
            </a:r>
          </a:p>
          <a:p>
            <a:endParaRPr lang="en-US" altLang="en-US" sz="2400" dirty="0"/>
          </a:p>
        </p:txBody>
      </p:sp>
    </p:spTree>
    <p:extLst>
      <p:ext uri="{BB962C8B-B14F-4D97-AF65-F5344CB8AC3E}">
        <p14:creationId xmlns:p14="http://schemas.microsoft.com/office/powerpoint/2010/main" val="144467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A melding of minds</a:t>
            </a:r>
          </a:p>
        </p:txBody>
      </p:sp>
      <p:sp>
        <p:nvSpPr>
          <p:cNvPr id="3" name="Content Placeholder 2"/>
          <p:cNvSpPr>
            <a:spLocks noGrp="1"/>
          </p:cNvSpPr>
          <p:nvPr>
            <p:ph idx="1"/>
          </p:nvPr>
        </p:nvSpPr>
        <p:spPr>
          <a:xfrm>
            <a:off x="504507" y="1369903"/>
            <a:ext cx="9071610" cy="5838934"/>
          </a:xfrm>
        </p:spPr>
        <p:txBody>
          <a:bodyPr>
            <a:normAutofit fontScale="92500" lnSpcReduction="20000"/>
          </a:bodyPr>
          <a:lstStyle/>
          <a:p>
            <a:r>
              <a:rPr lang="en-US" altLang="en-US" dirty="0"/>
              <a:t>Multicore, massively parallel, grid, and cluster computing are all related.</a:t>
            </a:r>
          </a:p>
          <a:p>
            <a:pPr lvl="1"/>
            <a:r>
              <a:rPr lang="en-US" altLang="en-US" dirty="0"/>
              <a:t>Each attempts to lash together multiple computing devices so that they can work together to solve problems.</a:t>
            </a:r>
          </a:p>
          <a:p>
            <a:r>
              <a:rPr lang="en-US" altLang="en-US" b="1" dirty="0">
                <a:solidFill>
                  <a:schemeClr val="accent6">
                    <a:lumMod val="75000"/>
                  </a:schemeClr>
                </a:solidFill>
              </a:rPr>
              <a:t>Software as a service</a:t>
            </a:r>
            <a:r>
              <a:rPr lang="en-US" altLang="en-US" dirty="0">
                <a:solidFill>
                  <a:schemeClr val="accent6">
                    <a:lumMod val="75000"/>
                  </a:schemeClr>
                </a:solidFill>
              </a:rPr>
              <a:t> </a:t>
            </a:r>
            <a:r>
              <a:rPr lang="en-US" altLang="en-US" b="1" dirty="0">
                <a:solidFill>
                  <a:schemeClr val="accent6">
                    <a:lumMod val="75000"/>
                  </a:schemeClr>
                </a:solidFill>
              </a:rPr>
              <a:t>(SaaS):</a:t>
            </a:r>
            <a:r>
              <a:rPr lang="en-US" altLang="en-US" dirty="0"/>
              <a:t> Form of cloud computing where a firm subscribes to a third party software and receives a service that is delivered online.</a:t>
            </a:r>
          </a:p>
          <a:p>
            <a:r>
              <a:rPr lang="en-US" altLang="en-US" b="1" dirty="0">
                <a:solidFill>
                  <a:schemeClr val="accent6">
                    <a:lumMod val="75000"/>
                  </a:schemeClr>
                </a:solidFill>
              </a:rPr>
              <a:t>Cloud computing:</a:t>
            </a:r>
            <a:r>
              <a:rPr lang="en-US" altLang="en-US" dirty="0"/>
              <a:t> Replacing computing resources with services provided over the Internet.</a:t>
            </a:r>
          </a:p>
          <a:p>
            <a:pPr lvl="1"/>
            <a:r>
              <a:rPr lang="en-US" altLang="en-US" b="1" dirty="0">
                <a:solidFill>
                  <a:schemeClr val="accent6">
                    <a:lumMod val="75000"/>
                  </a:schemeClr>
                </a:solidFill>
              </a:rPr>
              <a:t>Server farms:</a:t>
            </a:r>
            <a:r>
              <a:rPr lang="en-US" altLang="en-US" dirty="0"/>
              <a:t> Massive network of computer servers running software to coordinate their collective use.</a:t>
            </a:r>
          </a:p>
          <a:p>
            <a:pPr lvl="1"/>
            <a:r>
              <a:rPr lang="en-US" altLang="en-US" b="1" dirty="0">
                <a:solidFill>
                  <a:schemeClr val="accent6">
                    <a:lumMod val="75000"/>
                  </a:schemeClr>
                </a:solidFill>
              </a:rPr>
              <a:t>Latency:</a:t>
            </a:r>
            <a:r>
              <a:rPr lang="en-US" altLang="en-US" dirty="0"/>
              <a:t> Delay in networking and data transfer speeds.</a:t>
            </a:r>
          </a:p>
          <a:p>
            <a:pPr lvl="2"/>
            <a:r>
              <a:rPr lang="en-US" altLang="en-US" dirty="0"/>
              <a:t>Low latency systems are faster systems.</a:t>
            </a:r>
          </a:p>
          <a:p>
            <a:r>
              <a:rPr lang="en-US" altLang="en-US" dirty="0"/>
              <a:t>Moore’s Law will likely hit its physical limit soon, but still-experimental quantum computing could make computers more powerful.</a:t>
            </a:r>
          </a:p>
          <a:p>
            <a:endParaRPr lang="en-US" dirty="0"/>
          </a:p>
        </p:txBody>
      </p:sp>
    </p:spTree>
    <p:extLst>
      <p:ext uri="{BB962C8B-B14F-4D97-AF65-F5344CB8AC3E}">
        <p14:creationId xmlns:p14="http://schemas.microsoft.com/office/powerpoint/2010/main" val="1752879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Supercomputers in Action</a:t>
            </a:r>
          </a:p>
        </p:txBody>
      </p:sp>
      <p:sp>
        <p:nvSpPr>
          <p:cNvPr id="3" name="Content Placeholder 2"/>
          <p:cNvSpPr>
            <a:spLocks noGrp="1"/>
          </p:cNvSpPr>
          <p:nvPr>
            <p:ph idx="1"/>
          </p:nvPr>
        </p:nvSpPr>
        <p:spPr>
          <a:xfrm>
            <a:off x="504507" y="1369903"/>
            <a:ext cx="9071610" cy="5838934"/>
          </a:xfrm>
        </p:spPr>
        <p:txBody>
          <a:bodyPr>
            <a:normAutofit/>
          </a:bodyPr>
          <a:lstStyle/>
          <a:p>
            <a:r>
              <a:rPr lang="en-US" altLang="en-US" dirty="0">
                <a:hlinkClick r:id="rId3"/>
              </a:rPr>
              <a:t>http://youtu.be/XShMSu68QPc</a:t>
            </a:r>
            <a:endParaRPr lang="en-US" altLang="en-US" dirty="0"/>
          </a:p>
          <a:p>
            <a:r>
              <a:rPr lang="en-US" altLang="en-US" dirty="0">
                <a:hlinkClick r:id="rId4"/>
              </a:rPr>
              <a:t>https://en.wikipedia.org/wiki/Watson_(computer)</a:t>
            </a:r>
            <a:endParaRPr lang="en-US" altLang="en-US" dirty="0"/>
          </a:p>
          <a:p>
            <a:endParaRPr lang="en-US" dirty="0"/>
          </a:p>
        </p:txBody>
      </p:sp>
    </p:spTree>
    <p:extLst>
      <p:ext uri="{BB962C8B-B14F-4D97-AF65-F5344CB8AC3E}">
        <p14:creationId xmlns:p14="http://schemas.microsoft.com/office/powerpoint/2010/main" val="4146969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39763"/>
            <a:ext cx="8866187" cy="1473200"/>
          </a:xfrm>
        </p:spPr>
        <p:txBody>
          <a:bodyPr/>
          <a:lstStyle/>
          <a:p>
            <a:r>
              <a:rPr lang="en-US" altLang="en-US" dirty="0"/>
              <a:t>Learning Objectives</a:t>
            </a:r>
            <a:endParaRPr lang="en-US" dirty="0"/>
          </a:p>
        </p:txBody>
      </p:sp>
      <p:sp>
        <p:nvSpPr>
          <p:cNvPr id="3" name="Content Placeholder 2"/>
          <p:cNvSpPr>
            <a:spLocks noGrp="1"/>
          </p:cNvSpPr>
          <p:nvPr>
            <p:ph idx="1"/>
          </p:nvPr>
        </p:nvSpPr>
        <p:spPr>
          <a:xfrm>
            <a:off x="239712" y="1049337"/>
            <a:ext cx="6019800" cy="4787900"/>
          </a:xfrm>
        </p:spPr>
        <p:txBody>
          <a:bodyPr/>
          <a:lstStyle/>
          <a:p>
            <a:r>
              <a:rPr lang="en-US" altLang="en-US" sz="2400" dirty="0"/>
              <a:t>Understand the magnitude of the environmental issues caused by rapidly obsolete, faster, and cheaper computing.</a:t>
            </a:r>
          </a:p>
          <a:p>
            <a:r>
              <a:rPr lang="en-US" altLang="en-US" sz="2400" dirty="0"/>
              <a:t>Explain the limitations of approaches attempting to tackle e-waste.</a:t>
            </a:r>
          </a:p>
          <a:p>
            <a:r>
              <a:rPr lang="en-US" altLang="en-US" sz="2400" dirty="0"/>
              <a:t>Understand the risks firms are exposed to when not fully considering the lifecycle of the products they sell or consume.</a:t>
            </a:r>
          </a:p>
          <a:p>
            <a:r>
              <a:rPr lang="en-US" altLang="en-US" sz="2400" dirty="0"/>
              <a:t>Ask questions that expose concerning ethical issues in a firm or partner’s products and processes, and that help the manager behave more responsibly.</a:t>
            </a:r>
          </a:p>
          <a:p>
            <a:endParaRPr lang="en-US" altLang="en-US" sz="2400" dirty="0"/>
          </a:p>
        </p:txBody>
      </p:sp>
      <p:pic>
        <p:nvPicPr>
          <p:cNvPr id="4098" name="Picture 2" descr="Image result for ethics and busin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7643" y="2407680"/>
            <a:ext cx="3761869" cy="2819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145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5400" dirty="0"/>
              <a:t>E-waste</a:t>
            </a:r>
            <a:endParaRPr lang="en-US" sz="5400" dirty="0"/>
          </a:p>
        </p:txBody>
      </p:sp>
      <p:sp>
        <p:nvSpPr>
          <p:cNvPr id="4" name="Text Placeholder 3"/>
          <p:cNvSpPr>
            <a:spLocks noGrp="1"/>
          </p:cNvSpPr>
          <p:nvPr>
            <p:ph type="body" sz="quarter" idx="11"/>
          </p:nvPr>
        </p:nvSpPr>
        <p:spPr/>
        <p:txBody>
          <a:bodyPr>
            <a:normAutofit fontScale="92500" lnSpcReduction="10000"/>
          </a:bodyPr>
          <a:lstStyle/>
          <a:p>
            <a:r>
              <a:rPr lang="en-US" altLang="en-US" dirty="0"/>
              <a:t>May be toxic since many components contain harmful materials such as lead, cadmium, and mercury.</a:t>
            </a:r>
          </a:p>
          <a:p>
            <a:r>
              <a:rPr lang="en-US" altLang="en-US" dirty="0"/>
              <a:t>It also contains small bits of increasingly valuable metals such as silver, platinum, and copper.</a:t>
            </a:r>
          </a:p>
          <a:p>
            <a:r>
              <a:rPr lang="en-US" altLang="en-US" dirty="0"/>
              <a:t>Requires recycling, which is extremely labor intensive.</a:t>
            </a:r>
          </a:p>
          <a:p>
            <a:pPr lvl="1"/>
            <a:r>
              <a:rPr lang="en-US" altLang="en-US" dirty="0"/>
              <a:t>Most of the waste is exported for recycling</a:t>
            </a:r>
          </a:p>
          <a:p>
            <a:endParaRPr lang="en-US" dirty="0"/>
          </a:p>
        </p:txBody>
      </p:sp>
      <p:sp>
        <p:nvSpPr>
          <p:cNvPr id="5" name="Text Placeholder 4"/>
          <p:cNvSpPr>
            <a:spLocks noGrp="1"/>
          </p:cNvSpPr>
          <p:nvPr>
            <p:ph type="body" sz="quarter" idx="12"/>
          </p:nvPr>
        </p:nvSpPr>
        <p:spPr/>
        <p:txBody>
          <a:bodyPr/>
          <a:lstStyle/>
          <a:p>
            <a:r>
              <a:rPr lang="en-US" dirty="0"/>
              <a:t>Discarded, often obsolete technology associated with negative externalities</a:t>
            </a:r>
          </a:p>
        </p:txBody>
      </p:sp>
    </p:spTree>
    <p:extLst>
      <p:ext uri="{BB962C8B-B14F-4D97-AF65-F5344CB8AC3E}">
        <p14:creationId xmlns:p14="http://schemas.microsoft.com/office/powerpoint/2010/main" val="50964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E-waste</a:t>
            </a:r>
          </a:p>
        </p:txBody>
      </p:sp>
      <p:sp>
        <p:nvSpPr>
          <p:cNvPr id="5" name="Content Placeholder 4"/>
          <p:cNvSpPr>
            <a:spLocks noGrp="1"/>
          </p:cNvSpPr>
          <p:nvPr>
            <p:ph idx="1"/>
          </p:nvPr>
        </p:nvSpPr>
        <p:spPr>
          <a:xfrm>
            <a:off x="504507" y="1589568"/>
            <a:ext cx="4466767" cy="4878153"/>
          </a:xfrm>
        </p:spPr>
        <p:txBody>
          <a:bodyPr/>
          <a:lstStyle/>
          <a:p>
            <a:r>
              <a:rPr lang="en-US" altLang="en-US" dirty="0"/>
              <a:t>Managers must consider and plan for the waste created by their:</a:t>
            </a:r>
          </a:p>
          <a:p>
            <a:pPr lvl="1"/>
            <a:r>
              <a:rPr lang="en-US" altLang="en-US" dirty="0"/>
              <a:t>Products, services, and technology used by the organization.</a:t>
            </a:r>
          </a:p>
          <a:p>
            <a:r>
              <a:rPr lang="en-US" altLang="en-US" dirty="0"/>
              <a:t>Managers must audit disposal and recycling partners with the same vigor as their suppliers and other corporate partners.</a:t>
            </a:r>
          </a:p>
          <a:p>
            <a:endParaRPr lang="en-US" dirty="0"/>
          </a:p>
        </p:txBody>
      </p:sp>
      <p:pic>
        <p:nvPicPr>
          <p:cNvPr id="2050" name="Picture 2" descr="http://upload.wikimedia.org/wikipedia/commons/thumb/7/7f/Computers_for_Recycling_in_Steel_Mesh_Pallets.jpg/640px-Computers_for_Recycling_in_Steel_Mesh_Pallet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0607" y="1589568"/>
            <a:ext cx="4105510" cy="54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1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Faculty Contact and Office Hours</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544512" y="2098675"/>
            <a:ext cx="9199563" cy="5795963"/>
          </a:xfrm>
        </p:spPr>
        <p:txBody>
          <a:bodyPr/>
          <a:lstStyle/>
          <a:p>
            <a:pPr eaLnBrk="1" hangingPunct="1">
              <a:lnSpc>
                <a:spcPct val="80000"/>
              </a:lnSpc>
            </a:pPr>
            <a:r>
              <a:rPr lang="en-US" altLang="en-US" dirty="0">
                <a:ea typeface="ＭＳ Ｐゴシック" panose="020B0600070205080204" pitchFamily="34" charset="-128"/>
              </a:rPr>
              <a:t>Matthew Grill: </a:t>
            </a:r>
            <a:r>
              <a:rPr lang="en-US" altLang="en-US" dirty="0">
                <a:ea typeface="ＭＳ Ｐゴシック" panose="020B0600070205080204" pitchFamily="34" charset="-128"/>
                <a:hlinkClick r:id="rId3"/>
              </a:rPr>
              <a:t>mgrill.rpi@gmail.com</a:t>
            </a:r>
            <a:r>
              <a:rPr lang="en-US" altLang="en-US" dirty="0">
                <a:ea typeface="ＭＳ Ｐゴシック" panose="020B0600070205080204" pitchFamily="34" charset="-128"/>
              </a:rPr>
              <a:t> </a:t>
            </a:r>
          </a:p>
          <a:p>
            <a:pPr lvl="1" eaLnBrk="1" hangingPunct="1">
              <a:lnSpc>
                <a:spcPct val="80000"/>
              </a:lnSpc>
            </a:pPr>
            <a:r>
              <a:rPr lang="en-US" altLang="en-US" dirty="0">
                <a:ea typeface="ＭＳ Ｐゴシック" panose="020B0600070205080204" pitchFamily="34" charset="-128"/>
              </a:rPr>
              <a:t>Office – </a:t>
            </a:r>
            <a:r>
              <a:rPr lang="en-US" altLang="en-US" dirty="0" err="1">
                <a:ea typeface="ＭＳ Ｐゴシック" panose="020B0600070205080204" pitchFamily="34" charset="-128"/>
              </a:rPr>
              <a:t>Lally</a:t>
            </a:r>
            <a:r>
              <a:rPr lang="en-US" altLang="en-US" dirty="0">
                <a:ea typeface="ＭＳ Ｐゴシック" panose="020B0600070205080204" pitchFamily="34" charset="-128"/>
              </a:rPr>
              <a:t> Hall 315</a:t>
            </a:r>
          </a:p>
          <a:p>
            <a:pPr lvl="1" eaLnBrk="1" hangingPunct="1">
              <a:lnSpc>
                <a:spcPct val="80000"/>
              </a:lnSpc>
            </a:pPr>
            <a:r>
              <a:rPr lang="en-US" altLang="en-US" dirty="0">
                <a:ea typeface="ＭＳ Ｐゴシック" panose="020B0600070205080204" pitchFamily="34" charset="-128"/>
              </a:rPr>
              <a:t>Office Hours – Tuesdays 11 AM – Noon</a:t>
            </a:r>
          </a:p>
          <a:p>
            <a:pPr lvl="1" eaLnBrk="1" hangingPunct="1">
              <a:lnSpc>
                <a:spcPct val="80000"/>
              </a:lnSpc>
            </a:pPr>
            <a:endParaRPr lang="en-US" altLang="en-US" dirty="0">
              <a:ea typeface="ＭＳ Ｐゴシック" panose="020B0600070205080204" pitchFamily="34" charset="-128"/>
            </a:endParaRPr>
          </a:p>
          <a:p>
            <a:pPr eaLnBrk="1" hangingPunct="1">
              <a:lnSpc>
                <a:spcPct val="80000"/>
              </a:lnSpc>
            </a:pPr>
            <a:r>
              <a:rPr lang="en-US" altLang="en-US" dirty="0">
                <a:ea typeface="ＭＳ Ｐゴシック" panose="020B0600070205080204" pitchFamily="34" charset="-128"/>
              </a:rPr>
              <a:t>Jeff Miner: </a:t>
            </a:r>
            <a:r>
              <a:rPr lang="en-US" altLang="en-US" dirty="0">
                <a:ea typeface="ＭＳ Ｐゴシック" panose="020B0600070205080204" pitchFamily="34" charset="-128"/>
                <a:hlinkClick r:id="rId4"/>
              </a:rPr>
              <a:t>minerj@rpi.edu</a:t>
            </a:r>
            <a:endParaRPr lang="en-US" altLang="en-US" dirty="0">
              <a:ea typeface="ＭＳ Ｐゴシック" panose="020B0600070205080204" pitchFamily="34" charset="-128"/>
            </a:endParaRPr>
          </a:p>
          <a:p>
            <a:pPr lvl="1" eaLnBrk="1" hangingPunct="1">
              <a:lnSpc>
                <a:spcPct val="80000"/>
              </a:lnSpc>
            </a:pPr>
            <a:r>
              <a:rPr lang="en-US" altLang="en-US" dirty="0">
                <a:ea typeface="ＭＳ Ｐゴシック" panose="020B0600070205080204" pitchFamily="34" charset="-128"/>
              </a:rPr>
              <a:t>Office – Folsom Library Room 233A</a:t>
            </a:r>
          </a:p>
          <a:p>
            <a:pPr lvl="1" eaLnBrk="1" hangingPunct="1">
              <a:lnSpc>
                <a:spcPct val="80000"/>
              </a:lnSpc>
            </a:pPr>
            <a:r>
              <a:rPr lang="en-US" altLang="en-US" dirty="0">
                <a:ea typeface="ＭＳ Ｐゴシック" panose="020B0600070205080204" pitchFamily="34" charset="-128"/>
              </a:rPr>
              <a:t>Office Hours – By appointment</a:t>
            </a:r>
          </a:p>
          <a:p>
            <a:pPr lvl="1" eaLnBrk="1" hangingPunct="1">
              <a:lnSpc>
                <a:spcPct val="80000"/>
              </a:lnSpc>
            </a:pPr>
            <a:endParaRPr lang="en-US" altLang="en-US" dirty="0">
              <a:ea typeface="ＭＳ Ｐゴシック" panose="020B0600070205080204" pitchFamily="34" charset="-128"/>
            </a:endParaRPr>
          </a:p>
          <a:p>
            <a:pPr eaLnBrk="1" hangingPunct="1">
              <a:lnSpc>
                <a:spcPct val="80000"/>
              </a:lnSpc>
            </a:pPr>
            <a:r>
              <a:rPr lang="en-US" altLang="en-US" dirty="0" err="1">
                <a:ea typeface="ＭＳ Ｐゴシック" panose="020B0600070205080204" pitchFamily="34" charset="-128"/>
              </a:rPr>
              <a:t>Gaurang</a:t>
            </a:r>
            <a:r>
              <a:rPr lang="en-US" altLang="en-US" dirty="0">
                <a:ea typeface="ＭＳ Ｐゴシック" panose="020B0600070205080204" pitchFamily="34" charset="-128"/>
              </a:rPr>
              <a:t> Prasad: </a:t>
            </a:r>
            <a:r>
              <a:rPr lang="en-US" altLang="en-US" dirty="0">
                <a:ea typeface="ＭＳ Ｐゴシック" panose="020B0600070205080204" pitchFamily="34" charset="-128"/>
                <a:hlinkClick r:id="rId5"/>
              </a:rPr>
              <a:t>prasag@rpi.edu</a:t>
            </a:r>
            <a:endParaRPr lang="en-US" altLang="en-US" dirty="0">
              <a:ea typeface="ＭＳ Ｐゴシック" panose="020B0600070205080204" pitchFamily="34" charset="-128"/>
            </a:endParaRPr>
          </a:p>
          <a:p>
            <a:pPr lvl="1" eaLnBrk="1" hangingPunct="1">
              <a:lnSpc>
                <a:spcPct val="80000"/>
              </a:lnSpc>
            </a:pPr>
            <a:r>
              <a:rPr lang="en-US" altLang="en-US" dirty="0">
                <a:ea typeface="ＭＳ Ｐゴシック" panose="020B0600070205080204" pitchFamily="34" charset="-128"/>
              </a:rPr>
              <a:t>Office – ITWS Lounge (</a:t>
            </a:r>
            <a:r>
              <a:rPr lang="en-US" altLang="en-US" dirty="0" err="1">
                <a:ea typeface="ＭＳ Ｐゴシック" panose="020B0600070205080204" pitchFamily="34" charset="-128"/>
              </a:rPr>
              <a:t>Lally</a:t>
            </a:r>
            <a:r>
              <a:rPr lang="en-US" altLang="en-US" dirty="0">
                <a:ea typeface="ＭＳ Ｐゴシック" panose="020B0600070205080204" pitchFamily="34" charset="-128"/>
              </a:rPr>
              <a:t> 205)</a:t>
            </a:r>
          </a:p>
          <a:p>
            <a:pPr lvl="1" eaLnBrk="1" hangingPunct="1">
              <a:lnSpc>
                <a:spcPct val="80000"/>
              </a:lnSpc>
            </a:pPr>
            <a:r>
              <a:rPr lang="en-US" altLang="en-US" dirty="0">
                <a:ea typeface="ＭＳ Ｐゴシック" panose="020B0600070205080204" pitchFamily="34" charset="-128"/>
              </a:rPr>
              <a:t>Office Hours – Wednesdays 10 AM – Noon</a:t>
            </a:r>
          </a:p>
        </p:txBody>
      </p:sp>
    </p:spTree>
    <p:extLst>
      <p:ext uri="{BB962C8B-B14F-4D97-AF65-F5344CB8AC3E}">
        <p14:creationId xmlns:p14="http://schemas.microsoft.com/office/powerpoint/2010/main" val="23729315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60363"/>
            <a:ext cx="8866187" cy="1473200"/>
          </a:xfrm>
        </p:spPr>
        <p:txBody>
          <a:bodyPr/>
          <a:lstStyle/>
          <a:p>
            <a:r>
              <a:rPr lang="en-US" dirty="0"/>
              <a:t>Learning objectives</a:t>
            </a:r>
          </a:p>
        </p:txBody>
      </p:sp>
      <p:sp>
        <p:nvSpPr>
          <p:cNvPr id="3" name="Content Placeholder 2"/>
          <p:cNvSpPr>
            <a:spLocks noGrp="1"/>
          </p:cNvSpPr>
          <p:nvPr>
            <p:ph idx="1"/>
          </p:nvPr>
        </p:nvSpPr>
        <p:spPr>
          <a:xfrm>
            <a:off x="239712" y="1265237"/>
            <a:ext cx="4572001" cy="4787900"/>
          </a:xfrm>
        </p:spPr>
        <p:txBody>
          <a:bodyPr/>
          <a:lstStyle/>
          <a:p>
            <a:r>
              <a:rPr lang="en-US" dirty="0"/>
              <a:t>Illustrate the value that Disney accrued from embedding technology in otherwise manual experiences.</a:t>
            </a:r>
          </a:p>
          <a:p>
            <a:r>
              <a:rPr lang="en-US" dirty="0"/>
              <a:t>Recognize how the experience improved the value of the customer’s Disney World experience.</a:t>
            </a:r>
          </a:p>
          <a:p>
            <a:r>
              <a:rPr lang="en-US" dirty="0"/>
              <a:t>Understand some of the issues involved in deploying large-scale information systems in a corporate environment.</a:t>
            </a:r>
          </a:p>
        </p:txBody>
      </p:sp>
      <p:pic>
        <p:nvPicPr>
          <p:cNvPr id="1026" name="Picture 2" descr="Image result for disney and techn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8912" y="1874837"/>
            <a:ext cx="4648200" cy="324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2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err="1"/>
              <a:t>MyMagic</a:t>
            </a:r>
            <a:r>
              <a:rPr lang="en-US" dirty="0"/>
              <a:t>+</a:t>
            </a:r>
          </a:p>
        </p:txBody>
      </p:sp>
      <p:sp>
        <p:nvSpPr>
          <p:cNvPr id="3" name="Content Placeholder 2"/>
          <p:cNvSpPr>
            <a:spLocks noGrp="1"/>
          </p:cNvSpPr>
          <p:nvPr>
            <p:ph idx="1"/>
          </p:nvPr>
        </p:nvSpPr>
        <p:spPr>
          <a:xfrm>
            <a:off x="604838" y="1112837"/>
            <a:ext cx="9007473" cy="4787900"/>
          </a:xfrm>
        </p:spPr>
        <p:txBody>
          <a:bodyPr/>
          <a:lstStyle/>
          <a:p>
            <a:r>
              <a:rPr lang="en-US" sz="2400" dirty="0"/>
              <a:t>Disney has streamlined your experience to delight you and therefore keep you spending.</a:t>
            </a:r>
          </a:p>
          <a:p>
            <a:r>
              <a:rPr lang="en-US" sz="2400" dirty="0"/>
              <a:t>The centerpiece is the </a:t>
            </a:r>
            <a:r>
              <a:rPr lang="en-US" sz="2400" dirty="0" err="1"/>
              <a:t>MagicBand</a:t>
            </a:r>
            <a:r>
              <a:rPr lang="en-US" sz="2400" dirty="0"/>
              <a:t>, which allows keyless entry to your hotel room, pay for rides, locate you to deliver restaurant meals, personalized greetings, etc…</a:t>
            </a:r>
          </a:p>
          <a:p>
            <a:r>
              <a:rPr lang="en-US" sz="2400" dirty="0" err="1"/>
              <a:t>MyDisneyExperience</a:t>
            </a:r>
            <a:r>
              <a:rPr lang="en-US" sz="2400" dirty="0"/>
              <a:t> website and mobile app allow consumers to plan, share, and manage their itinerary.</a:t>
            </a:r>
          </a:p>
        </p:txBody>
      </p:sp>
      <p:pic>
        <p:nvPicPr>
          <p:cNvPr id="2050" name="Picture 2" descr="Image result for my disney experi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6713" y="4408951"/>
            <a:ext cx="6362799" cy="310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229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36563"/>
            <a:ext cx="8866187" cy="1473200"/>
          </a:xfrm>
        </p:spPr>
        <p:txBody>
          <a:bodyPr/>
          <a:lstStyle/>
          <a:p>
            <a:r>
              <a:rPr lang="en-US" dirty="0"/>
              <a:t>Big Data and big benefits</a:t>
            </a:r>
          </a:p>
        </p:txBody>
      </p:sp>
      <p:sp>
        <p:nvSpPr>
          <p:cNvPr id="3" name="Content Placeholder 2"/>
          <p:cNvSpPr>
            <a:spLocks noGrp="1"/>
          </p:cNvSpPr>
          <p:nvPr>
            <p:ph idx="1"/>
          </p:nvPr>
        </p:nvSpPr>
        <p:spPr>
          <a:xfrm>
            <a:off x="604838" y="1506537"/>
            <a:ext cx="8866187" cy="4787900"/>
          </a:xfrm>
        </p:spPr>
        <p:txBody>
          <a:bodyPr/>
          <a:lstStyle/>
          <a:p>
            <a:r>
              <a:rPr lang="en-US" sz="2400" dirty="0"/>
              <a:t>Big data analytics and efficient scheduling algorithms keep everyone happier.</a:t>
            </a:r>
          </a:p>
          <a:p>
            <a:r>
              <a:rPr lang="en-US" sz="2400" dirty="0" err="1"/>
              <a:t>MyMagic</a:t>
            </a:r>
            <a:r>
              <a:rPr lang="en-US" sz="2400" dirty="0"/>
              <a:t>+ books ride reservations to minimize wait and spread out guests to further cut line time.</a:t>
            </a:r>
          </a:p>
          <a:p>
            <a:r>
              <a:rPr lang="en-US" sz="2400" dirty="0"/>
              <a:t>Data helps Disney know:</a:t>
            </a:r>
          </a:p>
          <a:p>
            <a:pPr lvl="1"/>
            <a:r>
              <a:rPr lang="en-US" sz="2000" dirty="0"/>
              <a:t>When to add more staff at rides or restaurants</a:t>
            </a:r>
          </a:p>
          <a:p>
            <a:pPr lvl="1"/>
            <a:r>
              <a:rPr lang="en-US" sz="2000" dirty="0"/>
              <a:t>How to stock restaurants, snack bars, and souvenir stands</a:t>
            </a:r>
          </a:p>
          <a:p>
            <a:pPr lvl="1"/>
            <a:r>
              <a:rPr lang="en-US" sz="2000" dirty="0"/>
              <a:t>How many costumed cast members are needed in different parts of the park</a:t>
            </a:r>
          </a:p>
          <a:p>
            <a:r>
              <a:rPr lang="en-US" sz="2400" dirty="0"/>
              <a:t>They have cut turnstile transaction time by 30%</a:t>
            </a:r>
          </a:p>
          <a:p>
            <a:pPr lvl="1"/>
            <a:r>
              <a:rPr lang="en-US" sz="2000" dirty="0"/>
              <a:t>Guests spend more money</a:t>
            </a:r>
          </a:p>
          <a:p>
            <a:pPr lvl="1"/>
            <a:r>
              <a:rPr lang="en-US" sz="2000" dirty="0"/>
              <a:t>Able to serve 3,000 to 5,000 additional guests per day</a:t>
            </a:r>
          </a:p>
        </p:txBody>
      </p:sp>
    </p:spTree>
    <p:extLst>
      <p:ext uri="{BB962C8B-B14F-4D97-AF65-F5344CB8AC3E}">
        <p14:creationId xmlns:p14="http://schemas.microsoft.com/office/powerpoint/2010/main" val="2790231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639763"/>
            <a:ext cx="9829800" cy="1473200"/>
          </a:xfrm>
        </p:spPr>
        <p:txBody>
          <a:bodyPr/>
          <a:lstStyle/>
          <a:p>
            <a:r>
              <a:rPr lang="en-US" sz="4400" dirty="0"/>
              <a:t>Big cost and magical coordination</a:t>
            </a:r>
          </a:p>
        </p:txBody>
      </p:sp>
      <p:sp>
        <p:nvSpPr>
          <p:cNvPr id="3" name="Content Placeholder 2"/>
          <p:cNvSpPr>
            <a:spLocks noGrp="1"/>
          </p:cNvSpPr>
          <p:nvPr>
            <p:ph idx="1"/>
          </p:nvPr>
        </p:nvSpPr>
        <p:spPr>
          <a:xfrm>
            <a:off x="604838" y="1036637"/>
            <a:ext cx="8866187" cy="4787900"/>
          </a:xfrm>
        </p:spPr>
        <p:txBody>
          <a:bodyPr/>
          <a:lstStyle/>
          <a:p>
            <a:r>
              <a:rPr lang="en-US" dirty="0" err="1"/>
              <a:t>MyMagic</a:t>
            </a:r>
            <a:r>
              <a:rPr lang="en-US" dirty="0"/>
              <a:t>+ cost roughly $1 billion </a:t>
            </a:r>
          </a:p>
          <a:p>
            <a:pPr lvl="1"/>
            <a:r>
              <a:rPr lang="en-US" dirty="0"/>
              <a:t>Requiring over 100 systems be integrated</a:t>
            </a:r>
          </a:p>
          <a:p>
            <a:pPr lvl="1"/>
            <a:r>
              <a:rPr lang="en-US" dirty="0"/>
              <a:t>Employees needed new training</a:t>
            </a:r>
          </a:p>
          <a:p>
            <a:pPr lvl="0"/>
            <a:r>
              <a:rPr lang="en-US" dirty="0"/>
              <a:t>Many internal and external groups were involved.  Differing opinions and agendas often make large projects politically challenging to coordinate.  </a:t>
            </a:r>
          </a:p>
          <a:p>
            <a:pPr lvl="1"/>
            <a:r>
              <a:rPr lang="en-US" dirty="0"/>
              <a:t>The CEO led the effort, and senior executives from various groups tasks to lead development, helped reduce debilitating infighting and helped the project come in under budget.</a:t>
            </a:r>
          </a:p>
          <a:p>
            <a:endParaRPr lang="en-US" dirty="0"/>
          </a:p>
        </p:txBody>
      </p:sp>
      <p:pic>
        <p:nvPicPr>
          <p:cNvPr id="3074" name="Picture 2" descr="Image result for mymagic+ disn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689" y="5318530"/>
            <a:ext cx="4115823" cy="219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6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954403" y="2789237"/>
            <a:ext cx="4460984" cy="643972"/>
          </a:xfrm>
        </p:spPr>
        <p:txBody>
          <a:bodyPr/>
          <a:lstStyle/>
          <a:p>
            <a:r>
              <a:rPr lang="en-US" dirty="0"/>
              <a:t>Chapter 6</a:t>
            </a:r>
          </a:p>
        </p:txBody>
      </p:sp>
      <p:sp>
        <p:nvSpPr>
          <p:cNvPr id="3" name="Text Placeholder 2"/>
          <p:cNvSpPr>
            <a:spLocks noGrp="1"/>
          </p:cNvSpPr>
          <p:nvPr>
            <p:ph type="body" sz="quarter" idx="12"/>
          </p:nvPr>
        </p:nvSpPr>
        <p:spPr>
          <a:xfrm>
            <a:off x="2982912" y="3703637"/>
            <a:ext cx="7162799" cy="2099910"/>
          </a:xfrm>
        </p:spPr>
        <p:txBody>
          <a:bodyPr>
            <a:normAutofit/>
          </a:bodyPr>
          <a:lstStyle/>
          <a:p>
            <a:r>
              <a:rPr lang="en-US" altLang="en-US" dirty="0">
                <a:solidFill>
                  <a:schemeClr val="tx1"/>
                </a:solidFill>
              </a:rPr>
              <a:t>Disruptive TECHNOLOGIES: understanding the giant killers and TACTICS for avoiding extinction</a:t>
            </a:r>
          </a:p>
        </p:txBody>
      </p:sp>
    </p:spTree>
    <p:extLst>
      <p:ext uri="{BB962C8B-B14F-4D97-AF65-F5344CB8AC3E}">
        <p14:creationId xmlns:p14="http://schemas.microsoft.com/office/powerpoint/2010/main" val="37936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36563"/>
            <a:ext cx="8866187" cy="1473200"/>
          </a:xfrm>
        </p:spPr>
        <p:txBody>
          <a:bodyPr/>
          <a:lstStyle/>
          <a:p>
            <a:r>
              <a:rPr lang="en-US" dirty="0"/>
              <a:t>Learning objectives</a:t>
            </a:r>
          </a:p>
        </p:txBody>
      </p:sp>
      <p:sp>
        <p:nvSpPr>
          <p:cNvPr id="3" name="Content Placeholder 2"/>
          <p:cNvSpPr>
            <a:spLocks noGrp="1"/>
          </p:cNvSpPr>
          <p:nvPr>
            <p:ph idx="1"/>
          </p:nvPr>
        </p:nvSpPr>
        <p:spPr>
          <a:xfrm>
            <a:off x="468312" y="1265237"/>
            <a:ext cx="5318094" cy="4787900"/>
          </a:xfrm>
        </p:spPr>
        <p:txBody>
          <a:bodyPr/>
          <a:lstStyle/>
          <a:p>
            <a:r>
              <a:rPr lang="en-US" altLang="en-US" dirty="0"/>
              <a:t>Identify the two characteristics of disruptive innovations.</a:t>
            </a:r>
          </a:p>
          <a:p>
            <a:r>
              <a:rPr lang="en-US" altLang="en-US" dirty="0"/>
              <a:t>Understand why dominant firms often fail to capitalize on disruptive innovations.</a:t>
            </a:r>
          </a:p>
          <a:p>
            <a:r>
              <a:rPr lang="en-US" altLang="en-US" dirty="0"/>
              <a:t>Suggest techniques to identify potentially disruptive technologies and to effectively nurture their experimentation and development.</a:t>
            </a:r>
          </a:p>
        </p:txBody>
      </p:sp>
      <p:pic>
        <p:nvPicPr>
          <p:cNvPr id="4" name="Picture 3"/>
          <p:cNvPicPr>
            <a:picLocks noChangeAspect="1"/>
          </p:cNvPicPr>
          <p:nvPr/>
        </p:nvPicPr>
        <p:blipFill>
          <a:blip r:embed="rId2" cstate="print"/>
          <a:stretch>
            <a:fillRect/>
          </a:stretch>
        </p:blipFill>
        <p:spPr>
          <a:xfrm>
            <a:off x="5922933" y="4846184"/>
            <a:ext cx="4146579" cy="2743653"/>
          </a:xfrm>
          <a:prstGeom prst="rect">
            <a:avLst/>
          </a:prstGeom>
        </p:spPr>
      </p:pic>
    </p:spTree>
    <p:extLst>
      <p:ext uri="{BB962C8B-B14F-4D97-AF65-F5344CB8AC3E}">
        <p14:creationId xmlns:p14="http://schemas.microsoft.com/office/powerpoint/2010/main" val="3145334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436563"/>
            <a:ext cx="9677400" cy="1473200"/>
          </a:xfrm>
        </p:spPr>
        <p:txBody>
          <a:bodyPr>
            <a:noAutofit/>
          </a:bodyPr>
          <a:lstStyle/>
          <a:p>
            <a:r>
              <a:rPr lang="en-US" sz="3600" dirty="0"/>
              <a:t>Characteristics of Disruptive Technologies</a:t>
            </a:r>
          </a:p>
        </p:txBody>
      </p:sp>
      <p:sp>
        <p:nvSpPr>
          <p:cNvPr id="3" name="Content Placeholder 2"/>
          <p:cNvSpPr>
            <a:spLocks noGrp="1"/>
          </p:cNvSpPr>
          <p:nvPr>
            <p:ph idx="1"/>
          </p:nvPr>
        </p:nvSpPr>
        <p:spPr>
          <a:xfrm>
            <a:off x="604838" y="1049337"/>
            <a:ext cx="8866187" cy="4787900"/>
          </a:xfrm>
        </p:spPr>
        <p:txBody>
          <a:bodyPr/>
          <a:lstStyle/>
          <a:p>
            <a:r>
              <a:rPr lang="en-US" altLang="en-US" sz="2400" dirty="0"/>
              <a:t>They come to market with a set of performance attributes that existing customers do not value.</a:t>
            </a:r>
          </a:p>
          <a:p>
            <a:r>
              <a:rPr lang="en-US" altLang="en-US" sz="2400" dirty="0"/>
              <a:t>Over time the performance attributes improve to the point where they invade established markets.</a:t>
            </a:r>
          </a:p>
          <a:p>
            <a:endParaRPr lang="en-US" sz="2400" dirty="0"/>
          </a:p>
        </p:txBody>
      </p:sp>
      <p:cxnSp>
        <p:nvCxnSpPr>
          <p:cNvPr id="15" name="Straight Arrow Connector 14"/>
          <p:cNvCxnSpPr/>
          <p:nvPr/>
        </p:nvCxnSpPr>
        <p:spPr>
          <a:xfrm flipV="1">
            <a:off x="2706714" y="3131407"/>
            <a:ext cx="2996364" cy="2265057"/>
          </a:xfrm>
          <a:prstGeom prst="straightConnector1">
            <a:avLst/>
          </a:prstGeom>
          <a:ln>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993242" y="4120423"/>
            <a:ext cx="3526873" cy="431657"/>
          </a:xfrm>
          <a:prstGeom prst="rect">
            <a:avLst/>
          </a:prstGeom>
          <a:noFill/>
        </p:spPr>
        <p:txBody>
          <a:bodyPr wrap="square" rtlCol="0">
            <a:spAutoFit/>
          </a:bodyPr>
          <a:lstStyle/>
          <a:p>
            <a:r>
              <a:rPr lang="en-US" sz="2205" dirty="0"/>
              <a:t>Product Performance</a:t>
            </a:r>
          </a:p>
        </p:txBody>
      </p:sp>
      <p:grpSp>
        <p:nvGrpSpPr>
          <p:cNvPr id="4" name="Group 29"/>
          <p:cNvGrpSpPr/>
          <p:nvPr/>
        </p:nvGrpSpPr>
        <p:grpSpPr>
          <a:xfrm>
            <a:off x="770194" y="3221568"/>
            <a:ext cx="8484786" cy="4164358"/>
            <a:chOff x="698226" y="2922548"/>
            <a:chExt cx="7697244" cy="3777830"/>
          </a:xfrm>
        </p:grpSpPr>
        <p:cxnSp>
          <p:nvCxnSpPr>
            <p:cNvPr id="6" name="Straight Arrow Connector 5"/>
            <p:cNvCxnSpPr/>
            <p:nvPr/>
          </p:nvCxnSpPr>
          <p:spPr>
            <a:xfrm flipV="1">
              <a:off x="1233714" y="2956142"/>
              <a:ext cx="0" cy="304382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845457" y="5654457"/>
              <a:ext cx="7453086" cy="715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233714" y="3512492"/>
              <a:ext cx="6231798" cy="826732"/>
            </a:xfrm>
            <a:prstGeom prst="straightConnector1">
              <a:avLst/>
            </a:prstGeom>
            <a:ln>
              <a:solidFill>
                <a:schemeClr val="accent4">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33714" y="4442600"/>
              <a:ext cx="6231798" cy="826732"/>
            </a:xfrm>
            <a:prstGeom prst="straightConnector1">
              <a:avLst/>
            </a:prstGeom>
            <a:ln>
              <a:solidFill>
                <a:schemeClr val="accent4">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211777" y="3357778"/>
              <a:ext cx="2718247" cy="2054819"/>
            </a:xfrm>
            <a:prstGeom prst="straightConnector1">
              <a:avLst/>
            </a:prstGeom>
            <a:ln>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46323" y="5852415"/>
              <a:ext cx="926926" cy="391591"/>
            </a:xfrm>
            <a:prstGeom prst="rect">
              <a:avLst/>
            </a:prstGeom>
            <a:noFill/>
          </p:spPr>
          <p:txBody>
            <a:bodyPr wrap="square" rtlCol="0">
              <a:spAutoFit/>
            </a:bodyPr>
            <a:lstStyle/>
            <a:p>
              <a:r>
                <a:rPr lang="en-US" sz="2205" dirty="0"/>
                <a:t>Time</a:t>
              </a:r>
            </a:p>
          </p:txBody>
        </p:sp>
        <p:sp>
          <p:nvSpPr>
            <p:cNvPr id="20" name="TextBox 19"/>
            <p:cNvSpPr txBox="1"/>
            <p:nvPr/>
          </p:nvSpPr>
          <p:spPr>
            <a:xfrm>
              <a:off x="1435671" y="2922548"/>
              <a:ext cx="2440674" cy="822621"/>
            </a:xfrm>
            <a:prstGeom prst="rect">
              <a:avLst/>
            </a:prstGeom>
            <a:noFill/>
          </p:spPr>
          <p:txBody>
            <a:bodyPr wrap="square" rtlCol="0">
              <a:spAutoFit/>
            </a:bodyPr>
            <a:lstStyle/>
            <a:p>
              <a:r>
                <a:rPr lang="en-US" sz="1764" dirty="0"/>
                <a:t>Performance demanded at the high end of the market</a:t>
              </a:r>
            </a:p>
          </p:txBody>
        </p:sp>
        <p:sp>
          <p:nvSpPr>
            <p:cNvPr id="21" name="TextBox 20"/>
            <p:cNvSpPr txBox="1"/>
            <p:nvPr/>
          </p:nvSpPr>
          <p:spPr>
            <a:xfrm>
              <a:off x="5517335" y="4787933"/>
              <a:ext cx="2440674" cy="822621"/>
            </a:xfrm>
            <a:prstGeom prst="rect">
              <a:avLst/>
            </a:prstGeom>
            <a:noFill/>
          </p:spPr>
          <p:txBody>
            <a:bodyPr wrap="square" rtlCol="0">
              <a:spAutoFit/>
            </a:bodyPr>
            <a:lstStyle/>
            <a:p>
              <a:r>
                <a:rPr lang="en-US" sz="1764" dirty="0"/>
                <a:t>Performance demanded at the low end of the market</a:t>
              </a:r>
            </a:p>
          </p:txBody>
        </p:sp>
        <p:sp>
          <p:nvSpPr>
            <p:cNvPr id="22" name="TextBox 21"/>
            <p:cNvSpPr txBox="1"/>
            <p:nvPr/>
          </p:nvSpPr>
          <p:spPr>
            <a:xfrm rot="19378565">
              <a:off x="2876684" y="3700191"/>
              <a:ext cx="2440674" cy="330049"/>
            </a:xfrm>
            <a:prstGeom prst="rect">
              <a:avLst/>
            </a:prstGeom>
            <a:noFill/>
          </p:spPr>
          <p:txBody>
            <a:bodyPr wrap="square" rtlCol="0">
              <a:spAutoFit/>
            </a:bodyPr>
            <a:lstStyle/>
            <a:p>
              <a:r>
                <a:rPr lang="en-US" sz="1764" dirty="0"/>
                <a:t>Incumbent market leader</a:t>
              </a:r>
            </a:p>
          </p:txBody>
        </p:sp>
        <p:sp>
          <p:nvSpPr>
            <p:cNvPr id="23" name="TextBox 22"/>
            <p:cNvSpPr txBox="1"/>
            <p:nvPr/>
          </p:nvSpPr>
          <p:spPr>
            <a:xfrm rot="19378565">
              <a:off x="4254087" y="3989477"/>
              <a:ext cx="2440674" cy="330049"/>
            </a:xfrm>
            <a:prstGeom prst="rect">
              <a:avLst/>
            </a:prstGeom>
            <a:noFill/>
          </p:spPr>
          <p:txBody>
            <a:bodyPr wrap="square" rtlCol="0">
              <a:spAutoFit/>
            </a:bodyPr>
            <a:lstStyle/>
            <a:p>
              <a:r>
                <a:rPr lang="en-US" sz="1764" dirty="0"/>
                <a:t>Disruptive innovation</a:t>
              </a:r>
            </a:p>
          </p:txBody>
        </p:sp>
        <p:cxnSp>
          <p:nvCxnSpPr>
            <p:cNvPr id="25" name="Straight Connector 24"/>
            <p:cNvCxnSpPr/>
            <p:nvPr/>
          </p:nvCxnSpPr>
          <p:spPr>
            <a:xfrm flipH="1">
              <a:off x="1809730" y="3602177"/>
              <a:ext cx="186532" cy="57167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65962" y="4646492"/>
              <a:ext cx="145063" cy="2292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8226" y="6185818"/>
              <a:ext cx="7697244" cy="514560"/>
            </a:xfrm>
            <a:prstGeom prst="rect">
              <a:avLst/>
            </a:prstGeom>
            <a:noFill/>
          </p:spPr>
          <p:txBody>
            <a:bodyPr wrap="square" rtlCol="0">
              <a:spAutoFit/>
            </a:bodyPr>
            <a:lstStyle/>
            <a:p>
              <a:r>
                <a:rPr lang="en-US" sz="1543" dirty="0"/>
                <a:t>Source: Adapted from C. Christensen, </a:t>
              </a:r>
              <a:r>
                <a:rPr lang="en-US" sz="1543" i="1" dirty="0"/>
                <a:t>The Innovator’s Dilemma.</a:t>
              </a:r>
              <a:r>
                <a:rPr lang="en-US" sz="1543" dirty="0"/>
                <a:t> Harvard Business School Press, 2013. </a:t>
              </a:r>
            </a:p>
          </p:txBody>
        </p:sp>
      </p:grpSp>
    </p:spTree>
    <p:extLst>
      <p:ext uri="{BB962C8B-B14F-4D97-AF65-F5344CB8AC3E}">
        <p14:creationId xmlns:p14="http://schemas.microsoft.com/office/powerpoint/2010/main" val="1430146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715963"/>
            <a:ext cx="8866187" cy="1473200"/>
          </a:xfrm>
        </p:spPr>
        <p:txBody>
          <a:bodyPr/>
          <a:lstStyle/>
          <a:p>
            <a:r>
              <a:rPr lang="en-US" sz="4400" dirty="0"/>
              <a:t>Why big firms fail</a:t>
            </a:r>
          </a:p>
        </p:txBody>
      </p:sp>
      <p:sp>
        <p:nvSpPr>
          <p:cNvPr id="3" name="Content Placeholder 2"/>
          <p:cNvSpPr>
            <a:spLocks noGrp="1"/>
          </p:cNvSpPr>
          <p:nvPr>
            <p:ph idx="1"/>
          </p:nvPr>
        </p:nvSpPr>
        <p:spPr>
          <a:xfrm>
            <a:off x="604838" y="973137"/>
            <a:ext cx="8866187" cy="4787900"/>
          </a:xfrm>
        </p:spPr>
        <p:txBody>
          <a:bodyPr/>
          <a:lstStyle/>
          <a:p>
            <a:r>
              <a:rPr lang="en-US" altLang="en-US" dirty="0"/>
              <a:t>Failure to see disruptive innovations as a threat.</a:t>
            </a:r>
          </a:p>
          <a:p>
            <a:pPr lvl="1"/>
            <a:r>
              <a:rPr lang="en-US" altLang="en-US" dirty="0"/>
              <a:t>Reason: They do not dedicate resources to developing the potential technology since these markets do not look attractive.</a:t>
            </a:r>
          </a:p>
          <a:p>
            <a:pPr lvl="2"/>
            <a:r>
              <a:rPr lang="en-US" altLang="en-US" dirty="0"/>
              <a:t>Creates blindness by an otherwise rational focus on customer demands and financial performance.</a:t>
            </a:r>
          </a:p>
          <a:p>
            <a:r>
              <a:rPr lang="en-US" altLang="en-US" dirty="0"/>
              <a:t>Start-ups amass expertise quickly. </a:t>
            </a:r>
          </a:p>
          <a:p>
            <a:pPr lvl="1"/>
            <a:r>
              <a:rPr lang="en-US" altLang="en-US" dirty="0"/>
              <a:t>Big firms are forced to play catch-up.</a:t>
            </a:r>
          </a:p>
          <a:p>
            <a:pPr lvl="2"/>
            <a:r>
              <a:rPr lang="en-US" altLang="en-US" dirty="0"/>
              <a:t>Few ever close the gap with the new leaders.</a:t>
            </a:r>
          </a:p>
          <a:p>
            <a:endParaRPr lang="en-US" dirty="0"/>
          </a:p>
        </p:txBody>
      </p:sp>
      <p:pic>
        <p:nvPicPr>
          <p:cNvPr id="2052" name="Picture 4" descr="Image result for disruptive techn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7664" y="4972746"/>
            <a:ext cx="3541848" cy="254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32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sz="4400" dirty="0"/>
              <a:t>Recognizing Potentially Disruptive Innovations</a:t>
            </a:r>
            <a:endParaRPr lang="en-US" sz="4400" dirty="0"/>
          </a:p>
        </p:txBody>
      </p:sp>
      <p:sp>
        <p:nvSpPr>
          <p:cNvPr id="3" name="Content Placeholder 2"/>
          <p:cNvSpPr>
            <a:spLocks noGrp="1"/>
          </p:cNvSpPr>
          <p:nvPr>
            <p:ph idx="1"/>
          </p:nvPr>
        </p:nvSpPr>
        <p:spPr>
          <a:xfrm>
            <a:off x="504508" y="2103437"/>
            <a:ext cx="3955884" cy="4878153"/>
          </a:xfrm>
        </p:spPr>
        <p:txBody>
          <a:bodyPr>
            <a:normAutofit fontScale="85000" lnSpcReduction="10000"/>
          </a:bodyPr>
          <a:lstStyle/>
          <a:p>
            <a:r>
              <a:rPr lang="en-US" altLang="en-US" sz="2400" dirty="0"/>
              <a:t>Remove short-sighted, customer-focused, and bottom-line-obsessed blinders.</a:t>
            </a:r>
          </a:p>
          <a:p>
            <a:r>
              <a:rPr lang="en-US" altLang="en-US" sz="2400" dirty="0"/>
              <a:t>Have conversations with those on the experimental edge of advancements.</a:t>
            </a:r>
          </a:p>
          <a:p>
            <a:r>
              <a:rPr lang="en-US" altLang="en-US" sz="2400" dirty="0"/>
              <a:t>Increase conversations across product groups and between managers and technologists.</a:t>
            </a:r>
          </a:p>
          <a:p>
            <a:r>
              <a:rPr lang="en-US" altLang="en-US" sz="2400" dirty="0"/>
              <a:t>If employees are quitting to join a technology, it might be worth considering.</a:t>
            </a:r>
          </a:p>
          <a:p>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7592" y="2439289"/>
            <a:ext cx="4858525" cy="3470376"/>
          </a:xfrm>
          <a:prstGeom prst="rect">
            <a:avLst/>
          </a:prstGeom>
        </p:spPr>
      </p:pic>
    </p:spTree>
    <p:extLst>
      <p:ext uri="{BB962C8B-B14F-4D97-AF65-F5344CB8AC3E}">
        <p14:creationId xmlns:p14="http://schemas.microsoft.com/office/powerpoint/2010/main" val="3829685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36563"/>
            <a:ext cx="8866187" cy="1473200"/>
          </a:xfrm>
        </p:spPr>
        <p:txBody>
          <a:bodyPr/>
          <a:lstStyle/>
          <a:p>
            <a:r>
              <a:rPr lang="en-US" altLang="en-US" sz="3600" dirty="0"/>
              <a:t>When a Potential Disruptor is Spotted</a:t>
            </a:r>
            <a:endParaRPr lang="en-US" sz="3600" dirty="0"/>
          </a:p>
        </p:txBody>
      </p:sp>
      <p:sp>
        <p:nvSpPr>
          <p:cNvPr id="3" name="Content Placeholder 2"/>
          <p:cNvSpPr>
            <a:spLocks noGrp="1"/>
          </p:cNvSpPr>
          <p:nvPr>
            <p:ph idx="1"/>
          </p:nvPr>
        </p:nvSpPr>
        <p:spPr>
          <a:xfrm>
            <a:off x="604838" y="1277937"/>
            <a:ext cx="8866187" cy="4787900"/>
          </a:xfrm>
        </p:spPr>
        <p:txBody>
          <a:bodyPr/>
          <a:lstStyle/>
          <a:p>
            <a:r>
              <a:rPr lang="en-US" altLang="en-US" sz="2400" dirty="0"/>
              <a:t>Build a portfolio of options on emerging technologies, investing in firms, start-ups, or internal efforts.</a:t>
            </a:r>
          </a:p>
          <a:p>
            <a:pPr lvl="1"/>
            <a:r>
              <a:rPr lang="en-US" altLang="en-US" sz="2000" dirty="0"/>
              <a:t>Focus solely on what may or may not turn out to be the next big thing.</a:t>
            </a:r>
          </a:p>
          <a:p>
            <a:r>
              <a:rPr lang="en-US" altLang="en-US" sz="2400" dirty="0"/>
              <a:t>Options give the firm the right to continue and increase funding as a technology shows promise.</a:t>
            </a:r>
          </a:p>
          <a:p>
            <a:r>
              <a:rPr lang="en-US" altLang="en-US" sz="2400" dirty="0"/>
              <a:t>If a firm has a stake in a start-up, it may consider acquiring the firm.</a:t>
            </a:r>
          </a:p>
          <a:p>
            <a:pPr lvl="1"/>
            <a:r>
              <a:rPr lang="en-US" altLang="en-US" sz="2000" dirty="0"/>
              <a:t>If it supports a separate division, it can invest more resources if that division shows promise.</a:t>
            </a:r>
          </a:p>
          <a:p>
            <a:r>
              <a:rPr lang="en-US" altLang="en-US" sz="2400" dirty="0"/>
              <a:t>Encourage new market and technology development. </a:t>
            </a:r>
          </a:p>
          <a:p>
            <a:pPr lvl="1"/>
            <a:r>
              <a:rPr lang="en-US" altLang="en-US" sz="2000" dirty="0"/>
              <a:t>Focus while isolating the firm from a creosote bush-type of resource sapping from potentially competing cash-cow efforts.</a:t>
            </a:r>
          </a:p>
          <a:p>
            <a:endParaRPr lang="en-US" altLang="en-US" sz="2400" dirty="0"/>
          </a:p>
        </p:txBody>
      </p:sp>
    </p:spTree>
    <p:extLst>
      <p:ext uri="{BB962C8B-B14F-4D97-AF65-F5344CB8AC3E}">
        <p14:creationId xmlns:p14="http://schemas.microsoft.com/office/powerpoint/2010/main" val="232375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67A731C-20E4-4C72-ABD6-9442EF7D2547}"/>
              </a:ext>
            </a:extLst>
          </p:cNvPr>
          <p:cNvSpPr>
            <a:spLocks noGrp="1"/>
          </p:cNvSpPr>
          <p:nvPr>
            <p:ph type="title"/>
          </p:nvPr>
        </p:nvSpPr>
        <p:spPr>
          <a:xfrm>
            <a:off x="0" y="265112"/>
            <a:ext cx="10080625" cy="923925"/>
          </a:xfrm>
        </p:spPr>
        <p:txBody>
          <a:bodyPr/>
          <a:lstStyle/>
          <a:p>
            <a:pPr>
              <a:defRPr/>
            </a:pPr>
            <a:r>
              <a:rPr lang="en-US" altLang="en-US" sz="3200" dirty="0"/>
              <a:t>MITR 2018 Term Project Teams &amp; Seating Chart</a:t>
            </a:r>
            <a:r>
              <a:rPr lang="en-US" altLang="en-US" sz="3968" b="1" dirty="0"/>
              <a:t/>
            </a:r>
            <a:br>
              <a:rPr lang="en-US" altLang="en-US" sz="3968" b="1" dirty="0"/>
            </a:br>
            <a:endParaRPr lang="en-US" altLang="en-US" sz="3968" b="1" dirty="0"/>
          </a:p>
        </p:txBody>
      </p:sp>
      <p:pic>
        <p:nvPicPr>
          <p:cNvPr id="6" name="Picture 5">
            <a:extLst>
              <a:ext uri="{FF2B5EF4-FFF2-40B4-BE49-F238E27FC236}">
                <a16:creationId xmlns:a16="http://schemas.microsoft.com/office/drawing/2014/main" id="{9CF77C2F-2317-0E43-9346-E06C8D3EE617}"/>
              </a:ext>
            </a:extLst>
          </p:cNvPr>
          <p:cNvPicPr>
            <a:picLocks noChangeAspect="1"/>
          </p:cNvPicPr>
          <p:nvPr/>
        </p:nvPicPr>
        <p:blipFill>
          <a:blip r:embed="rId3"/>
          <a:stretch>
            <a:fillRect/>
          </a:stretch>
        </p:blipFill>
        <p:spPr>
          <a:xfrm>
            <a:off x="2197493" y="642090"/>
            <a:ext cx="5586019" cy="6719147"/>
          </a:xfrm>
          <a:prstGeom prst="rect">
            <a:avLst/>
          </a:prstGeom>
        </p:spPr>
      </p:pic>
      <p:sp>
        <p:nvSpPr>
          <p:cNvPr id="7" name="TextBox 6">
            <a:extLst>
              <a:ext uri="{FF2B5EF4-FFF2-40B4-BE49-F238E27FC236}">
                <a16:creationId xmlns:a16="http://schemas.microsoft.com/office/drawing/2014/main" id="{4CFD43DB-B298-874F-B19C-55D9CC780AD1}"/>
              </a:ext>
            </a:extLst>
          </p:cNvPr>
          <p:cNvSpPr txBox="1"/>
          <p:nvPr/>
        </p:nvSpPr>
        <p:spPr>
          <a:xfrm>
            <a:off x="3897312" y="7132637"/>
            <a:ext cx="4953000" cy="369332"/>
          </a:xfrm>
          <a:prstGeom prst="rect">
            <a:avLst/>
          </a:prstGeom>
          <a:noFill/>
        </p:spPr>
        <p:txBody>
          <a:bodyPr wrap="square" rtlCol="0">
            <a:spAutoFit/>
          </a:bodyPr>
          <a:lstStyle/>
          <a:p>
            <a:r>
              <a:rPr lang="en-US" dirty="0"/>
              <a:t>Front of Classroom</a:t>
            </a:r>
          </a:p>
        </p:txBody>
      </p:sp>
      <p:sp>
        <p:nvSpPr>
          <p:cNvPr id="34" name="TextBox 33">
            <a:extLst>
              <a:ext uri="{FF2B5EF4-FFF2-40B4-BE49-F238E27FC236}">
                <a16:creationId xmlns:a16="http://schemas.microsoft.com/office/drawing/2014/main" id="{8F3D84EF-5E55-D04C-89DD-204EC9BBEF45}"/>
              </a:ext>
            </a:extLst>
          </p:cNvPr>
          <p:cNvSpPr txBox="1"/>
          <p:nvPr/>
        </p:nvSpPr>
        <p:spPr>
          <a:xfrm>
            <a:off x="620712" y="6294437"/>
            <a:ext cx="914400" cy="369332"/>
          </a:xfrm>
          <a:prstGeom prst="rect">
            <a:avLst/>
          </a:prstGeom>
          <a:noFill/>
        </p:spPr>
        <p:txBody>
          <a:bodyPr wrap="square" rtlCol="0">
            <a:spAutoFit/>
          </a:bodyPr>
          <a:lstStyle/>
          <a:p>
            <a:r>
              <a:rPr lang="en-US" dirty="0"/>
              <a:t>Row 1</a:t>
            </a:r>
          </a:p>
        </p:txBody>
      </p:sp>
      <p:sp>
        <p:nvSpPr>
          <p:cNvPr id="35" name="TextBox 34">
            <a:extLst>
              <a:ext uri="{FF2B5EF4-FFF2-40B4-BE49-F238E27FC236}">
                <a16:creationId xmlns:a16="http://schemas.microsoft.com/office/drawing/2014/main" id="{DC0CA212-3DD6-F041-8279-6A79A62AB742}"/>
              </a:ext>
            </a:extLst>
          </p:cNvPr>
          <p:cNvSpPr txBox="1"/>
          <p:nvPr/>
        </p:nvSpPr>
        <p:spPr>
          <a:xfrm>
            <a:off x="589152" y="4465637"/>
            <a:ext cx="914400" cy="369332"/>
          </a:xfrm>
          <a:prstGeom prst="rect">
            <a:avLst/>
          </a:prstGeom>
          <a:noFill/>
        </p:spPr>
        <p:txBody>
          <a:bodyPr wrap="square" rtlCol="0">
            <a:spAutoFit/>
          </a:bodyPr>
          <a:lstStyle/>
          <a:p>
            <a:r>
              <a:rPr lang="en-US" dirty="0"/>
              <a:t>Row 2</a:t>
            </a:r>
          </a:p>
        </p:txBody>
      </p:sp>
      <p:sp>
        <p:nvSpPr>
          <p:cNvPr id="36" name="TextBox 35">
            <a:extLst>
              <a:ext uri="{FF2B5EF4-FFF2-40B4-BE49-F238E27FC236}">
                <a16:creationId xmlns:a16="http://schemas.microsoft.com/office/drawing/2014/main" id="{704CE00D-F44D-C34E-B59E-E54144326E6E}"/>
              </a:ext>
            </a:extLst>
          </p:cNvPr>
          <p:cNvSpPr txBox="1"/>
          <p:nvPr/>
        </p:nvSpPr>
        <p:spPr>
          <a:xfrm>
            <a:off x="620712" y="2706540"/>
            <a:ext cx="914400" cy="369332"/>
          </a:xfrm>
          <a:prstGeom prst="rect">
            <a:avLst/>
          </a:prstGeom>
          <a:noFill/>
        </p:spPr>
        <p:txBody>
          <a:bodyPr wrap="square" rtlCol="0">
            <a:spAutoFit/>
          </a:bodyPr>
          <a:lstStyle/>
          <a:p>
            <a:r>
              <a:rPr lang="en-US" dirty="0"/>
              <a:t>Row 3</a:t>
            </a:r>
          </a:p>
        </p:txBody>
      </p:sp>
      <p:sp>
        <p:nvSpPr>
          <p:cNvPr id="37" name="TextBox 36">
            <a:extLst>
              <a:ext uri="{FF2B5EF4-FFF2-40B4-BE49-F238E27FC236}">
                <a16:creationId xmlns:a16="http://schemas.microsoft.com/office/drawing/2014/main" id="{2EDF762C-4D7A-694D-BFD9-D9F682193431}"/>
              </a:ext>
            </a:extLst>
          </p:cNvPr>
          <p:cNvSpPr txBox="1"/>
          <p:nvPr/>
        </p:nvSpPr>
        <p:spPr>
          <a:xfrm>
            <a:off x="616971" y="1030566"/>
            <a:ext cx="914400" cy="369332"/>
          </a:xfrm>
          <a:prstGeom prst="rect">
            <a:avLst/>
          </a:prstGeom>
          <a:noFill/>
        </p:spPr>
        <p:txBody>
          <a:bodyPr wrap="square" rtlCol="0">
            <a:spAutoFit/>
          </a:bodyPr>
          <a:lstStyle/>
          <a:p>
            <a:r>
              <a:rPr lang="en-US" dirty="0"/>
              <a:t>Row 4</a:t>
            </a:r>
          </a:p>
        </p:txBody>
      </p:sp>
      <p:pic>
        <p:nvPicPr>
          <p:cNvPr id="1048" name="Picture 3">
            <a:extLst>
              <a:ext uri="{FF2B5EF4-FFF2-40B4-BE49-F238E27FC236}">
                <a16:creationId xmlns:a16="http://schemas.microsoft.com/office/drawing/2014/main" id="{5BBFC976-6EE0-FD4C-AFDD-5A721714CA10}"/>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5928B401-CBE7-784B-B533-A01D285759D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9">
            <a:extLst>
              <a:ext uri="{FF2B5EF4-FFF2-40B4-BE49-F238E27FC236}">
                <a16:creationId xmlns:a16="http://schemas.microsoft.com/office/drawing/2014/main" id="{AAC87FEF-1D3B-FC4C-9DAB-CD9B1EC1E13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11">
            <a:extLst>
              <a:ext uri="{FF2B5EF4-FFF2-40B4-BE49-F238E27FC236}">
                <a16:creationId xmlns:a16="http://schemas.microsoft.com/office/drawing/2014/main" id="{9280EBB8-727C-6449-9044-92D65CCA9494}"/>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15">
            <a:extLst>
              <a:ext uri="{FF2B5EF4-FFF2-40B4-BE49-F238E27FC236}">
                <a16:creationId xmlns:a16="http://schemas.microsoft.com/office/drawing/2014/main" id="{04B6A184-7E2E-CE4C-9936-232D443594D2}"/>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6">
            <a:extLst>
              <a:ext uri="{FF2B5EF4-FFF2-40B4-BE49-F238E27FC236}">
                <a16:creationId xmlns:a16="http://schemas.microsoft.com/office/drawing/2014/main" id="{74E3B28A-86D8-F74A-AC6A-BB15FE174724}"/>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6">
            <a:extLst>
              <a:ext uri="{FF2B5EF4-FFF2-40B4-BE49-F238E27FC236}">
                <a16:creationId xmlns:a16="http://schemas.microsoft.com/office/drawing/2014/main" id="{DD1A2293-ACBF-2048-ADB1-3811AE69229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24">
            <a:extLst>
              <a:ext uri="{FF2B5EF4-FFF2-40B4-BE49-F238E27FC236}">
                <a16:creationId xmlns:a16="http://schemas.microsoft.com/office/drawing/2014/main" id="{31C92106-C315-9E42-B990-87EC60EA8CD2}"/>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9">
            <a:extLst>
              <a:ext uri="{FF2B5EF4-FFF2-40B4-BE49-F238E27FC236}">
                <a16:creationId xmlns:a16="http://schemas.microsoft.com/office/drawing/2014/main" id="{6FF7CB14-AF69-FC48-9542-F1F0E5D2E98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7">
            <a:extLst>
              <a:ext uri="{FF2B5EF4-FFF2-40B4-BE49-F238E27FC236}">
                <a16:creationId xmlns:a16="http://schemas.microsoft.com/office/drawing/2014/main" id="{208A263D-D010-2446-891B-7B08890C55F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2">
            <a:extLst>
              <a:ext uri="{FF2B5EF4-FFF2-40B4-BE49-F238E27FC236}">
                <a16:creationId xmlns:a16="http://schemas.microsoft.com/office/drawing/2014/main" id="{AD5D7D40-68A0-644F-8DE8-48E9239DB090}"/>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7">
            <a:extLst>
              <a:ext uri="{FF2B5EF4-FFF2-40B4-BE49-F238E27FC236}">
                <a16:creationId xmlns:a16="http://schemas.microsoft.com/office/drawing/2014/main" id="{7438B0EE-CA3F-0C4C-9BAB-72A5B5DD95CF}"/>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0">
            <a:extLst>
              <a:ext uri="{FF2B5EF4-FFF2-40B4-BE49-F238E27FC236}">
                <a16:creationId xmlns:a16="http://schemas.microsoft.com/office/drawing/2014/main" id="{EF123323-E152-3046-9AE1-C5CAB74A4A4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4">
            <a:extLst>
              <a:ext uri="{FF2B5EF4-FFF2-40B4-BE49-F238E27FC236}">
                <a16:creationId xmlns:a16="http://schemas.microsoft.com/office/drawing/2014/main" id="{00CE90A5-18D7-B54D-A957-59BD1B7105AE}"/>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a:extLst>
              <a:ext uri="{FF2B5EF4-FFF2-40B4-BE49-F238E27FC236}">
                <a16:creationId xmlns:a16="http://schemas.microsoft.com/office/drawing/2014/main" id="{BAC8E038-06AE-0746-9A24-E42C8741F52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
            <a:extLst>
              <a:ext uri="{FF2B5EF4-FFF2-40B4-BE49-F238E27FC236}">
                <a16:creationId xmlns:a16="http://schemas.microsoft.com/office/drawing/2014/main" id="{B04DA9AB-DDFB-6F46-81DA-0DCA197C74E0}"/>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18">
            <a:extLst>
              <a:ext uri="{FF2B5EF4-FFF2-40B4-BE49-F238E27FC236}">
                <a16:creationId xmlns:a16="http://schemas.microsoft.com/office/drawing/2014/main" id="{FC3BAA8F-3311-0F4E-B7B5-33D20F7A219F}"/>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7">
            <a:extLst>
              <a:ext uri="{FF2B5EF4-FFF2-40B4-BE49-F238E27FC236}">
                <a16:creationId xmlns:a16="http://schemas.microsoft.com/office/drawing/2014/main" id="{B6A53FEE-540A-7E4B-BEEC-E5855E6F4554}"/>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4D82FB3A-32D1-4A4B-B8CD-42391B7E0217}"/>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193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1">
            <a:extLst>
              <a:ext uri="{FF2B5EF4-FFF2-40B4-BE49-F238E27FC236}">
                <a16:creationId xmlns:a16="http://schemas.microsoft.com/office/drawing/2014/main" id="{3CE3AC41-67DD-F44C-8B91-5BBD6A8F6B4A}"/>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5">
            <a:extLst>
              <a:ext uri="{FF2B5EF4-FFF2-40B4-BE49-F238E27FC236}">
                <a16:creationId xmlns:a16="http://schemas.microsoft.com/office/drawing/2014/main" id="{3FFDE2CF-2924-7849-9816-DEE609F26A48}"/>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6">
            <a:extLst>
              <a:ext uri="{FF2B5EF4-FFF2-40B4-BE49-F238E27FC236}">
                <a16:creationId xmlns:a16="http://schemas.microsoft.com/office/drawing/2014/main" id="{464E216E-0283-754C-AD00-1FB3E2E32BD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8890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8">
            <a:extLst>
              <a:ext uri="{FF2B5EF4-FFF2-40B4-BE49-F238E27FC236}">
                <a16:creationId xmlns:a16="http://schemas.microsoft.com/office/drawing/2014/main" id="{C1A115B9-1A31-8B4E-8B0F-72EC12069E1B}"/>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9017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30243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60363"/>
            <a:ext cx="8866187" cy="1473200"/>
          </a:xfrm>
        </p:spPr>
        <p:txBody>
          <a:bodyPr/>
          <a:lstStyle/>
          <a:p>
            <a:r>
              <a:rPr lang="en-US" dirty="0"/>
              <a:t>Learning objectives</a:t>
            </a:r>
          </a:p>
        </p:txBody>
      </p:sp>
      <p:sp>
        <p:nvSpPr>
          <p:cNvPr id="3" name="Content Placeholder 2"/>
          <p:cNvSpPr>
            <a:spLocks noGrp="1"/>
          </p:cNvSpPr>
          <p:nvPr>
            <p:ph idx="1"/>
          </p:nvPr>
        </p:nvSpPr>
        <p:spPr/>
        <p:txBody>
          <a:bodyPr/>
          <a:lstStyle/>
          <a:p>
            <a:r>
              <a:rPr lang="en-US" dirty="0"/>
              <a:t>Understand what </a:t>
            </a:r>
            <a:r>
              <a:rPr lang="en-US" dirty="0" err="1"/>
              <a:t>bitcoin</a:t>
            </a:r>
            <a:r>
              <a:rPr lang="en-US" dirty="0"/>
              <a:t> is, to whom it appeals and why, its strengths, and its limitations.</a:t>
            </a:r>
          </a:p>
          <a:p>
            <a:r>
              <a:rPr lang="en-US" dirty="0"/>
              <a:t>Gain additional insights into evaluating the trajectory of technology and its disruptive capacity.</a:t>
            </a:r>
          </a:p>
        </p:txBody>
      </p:sp>
      <p:pic>
        <p:nvPicPr>
          <p:cNvPr id="3074" name="Picture 2" descr="Image result for bitco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2265" y="4535805"/>
            <a:ext cx="3055369" cy="18164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stretch>
            <a:fillRect/>
          </a:stretch>
        </p:blipFill>
        <p:spPr>
          <a:xfrm>
            <a:off x="1827450" y="4493807"/>
            <a:ext cx="2981872" cy="1858420"/>
          </a:xfrm>
          <a:prstGeom prst="rect">
            <a:avLst/>
          </a:prstGeom>
        </p:spPr>
      </p:pic>
    </p:spTree>
    <p:extLst>
      <p:ext uri="{BB962C8B-B14F-4D97-AF65-F5344CB8AC3E}">
        <p14:creationId xmlns:p14="http://schemas.microsoft.com/office/powerpoint/2010/main" val="1853256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6037"/>
            <a:ext cx="8866187" cy="1473200"/>
          </a:xfrm>
        </p:spPr>
        <p:txBody>
          <a:bodyPr>
            <a:noAutofit/>
          </a:bodyPr>
          <a:lstStyle/>
          <a:p>
            <a:r>
              <a:rPr lang="en-US" sz="4400" dirty="0" err="1"/>
              <a:t>Bitcoin</a:t>
            </a:r>
            <a:r>
              <a:rPr lang="en-US" sz="4400" dirty="0"/>
              <a:t>: a disruptive innovation for money and more?</a:t>
            </a:r>
          </a:p>
        </p:txBody>
      </p:sp>
      <p:sp>
        <p:nvSpPr>
          <p:cNvPr id="3" name="Content Placeholder 2"/>
          <p:cNvSpPr>
            <a:spLocks noGrp="1"/>
          </p:cNvSpPr>
          <p:nvPr>
            <p:ph idx="1"/>
          </p:nvPr>
        </p:nvSpPr>
        <p:spPr>
          <a:xfrm>
            <a:off x="392112" y="1763713"/>
            <a:ext cx="9448800" cy="4787900"/>
          </a:xfrm>
        </p:spPr>
        <p:txBody>
          <a:bodyPr/>
          <a:lstStyle/>
          <a:p>
            <a:r>
              <a:rPr lang="en-US" sz="2400" b="1" dirty="0" err="1">
                <a:solidFill>
                  <a:schemeClr val="accent6">
                    <a:lumMod val="75000"/>
                  </a:schemeClr>
                </a:solidFill>
              </a:rPr>
              <a:t>Bitcoin</a:t>
            </a:r>
            <a:r>
              <a:rPr lang="en-US" sz="2400" b="1" dirty="0">
                <a:solidFill>
                  <a:schemeClr val="accent6">
                    <a:lumMod val="75000"/>
                  </a:schemeClr>
                </a:solidFill>
              </a:rPr>
              <a:t>:</a:t>
            </a:r>
            <a:r>
              <a:rPr lang="en-US" sz="2400" dirty="0">
                <a:solidFill>
                  <a:schemeClr val="accent6">
                    <a:lumMod val="75000"/>
                  </a:schemeClr>
                </a:solidFill>
              </a:rPr>
              <a:t>  </a:t>
            </a:r>
            <a:r>
              <a:rPr lang="en-US" sz="2400" dirty="0"/>
              <a:t>An open-source, decentralized payment system that operates in a peer-to-peer environment, without bank or central authority.</a:t>
            </a:r>
          </a:p>
          <a:p>
            <a:r>
              <a:rPr lang="en-US" sz="2400" dirty="0"/>
              <a:t>Benefits:</a:t>
            </a:r>
          </a:p>
          <a:p>
            <a:pPr lvl="1"/>
            <a:r>
              <a:rPr lang="en-US" sz="2000" dirty="0"/>
              <a:t>Eliminates transaction fees</a:t>
            </a:r>
          </a:p>
          <a:p>
            <a:pPr lvl="1"/>
            <a:r>
              <a:rPr lang="en-US" sz="2000" dirty="0"/>
              <a:t>Used for international commerce without delay or transaction fees</a:t>
            </a:r>
          </a:p>
          <a:p>
            <a:pPr lvl="1"/>
            <a:r>
              <a:rPr lang="en-US" sz="2000" dirty="0"/>
              <a:t>Straddles the line between transparency and privacy</a:t>
            </a:r>
          </a:p>
          <a:p>
            <a:r>
              <a:rPr lang="en-US" sz="2400" dirty="0"/>
              <a:t>Concerns:</a:t>
            </a:r>
          </a:p>
          <a:p>
            <a:pPr lvl="1"/>
            <a:r>
              <a:rPr lang="en-US" sz="2000" dirty="0"/>
              <a:t>Difficult to understand/use technology</a:t>
            </a:r>
          </a:p>
          <a:p>
            <a:pPr lvl="1"/>
            <a:r>
              <a:rPr lang="en-US" sz="2000" dirty="0"/>
              <a:t>Has bad reputation (drug dealers, tax evaders, etc…)</a:t>
            </a:r>
          </a:p>
          <a:p>
            <a:pPr lvl="1"/>
            <a:r>
              <a:rPr lang="en-US" sz="2000" dirty="0"/>
              <a:t>Security</a:t>
            </a:r>
          </a:p>
          <a:p>
            <a:pPr lvl="1"/>
            <a:r>
              <a:rPr lang="en-US" sz="2000" dirty="0"/>
              <a:t>Volatility of the value of a </a:t>
            </a:r>
            <a:r>
              <a:rPr lang="en-US" sz="2000" dirty="0" err="1"/>
              <a:t>bitcoin</a:t>
            </a:r>
            <a:endParaRPr lang="en-US" sz="2000" dirty="0"/>
          </a:p>
        </p:txBody>
      </p:sp>
    </p:spTree>
    <p:extLst>
      <p:ext uri="{BB962C8B-B14F-4D97-AF65-F5344CB8AC3E}">
        <p14:creationId xmlns:p14="http://schemas.microsoft.com/office/powerpoint/2010/main" val="1539155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83453E-F24A-4D71-82D4-32C7A8D4CB38}"/>
              </a:ext>
            </a:extLst>
          </p:cNvPr>
          <p:cNvSpPr>
            <a:spLocks noGrp="1" noChangeArrowheads="1"/>
          </p:cNvSpPr>
          <p:nvPr>
            <p:ph type="title"/>
          </p:nvPr>
        </p:nvSpPr>
        <p:spPr>
          <a:xfrm>
            <a:off x="1077913" y="309562"/>
            <a:ext cx="8147050" cy="1260475"/>
          </a:xfrm>
        </p:spPr>
        <p:txBody>
          <a:bodyPr/>
          <a:lstStyle/>
          <a:p>
            <a:pPr marL="755957" indent="-755957" eaLnBrk="1" hangingPunct="1">
              <a:defRPr/>
            </a:pPr>
            <a:r>
              <a:rPr lang="en-US" altLang="en-US" sz="3200" dirty="0"/>
              <a:t>Managing IT Resources</a:t>
            </a:r>
            <a:br>
              <a:rPr lang="en-US" altLang="en-US" sz="3200" dirty="0"/>
            </a:br>
            <a:r>
              <a:rPr lang="en-US" altLang="en-US" sz="3200" dirty="0"/>
              <a:t>This Week’s Remaining Assignments</a:t>
            </a:r>
            <a:r>
              <a:rPr lang="en-US" altLang="en-US" sz="3200" b="1" dirty="0"/>
              <a:t/>
            </a:r>
            <a:br>
              <a:rPr lang="en-US" altLang="en-US" sz="3200" b="1" dirty="0"/>
            </a:br>
            <a:endParaRPr lang="en-US" altLang="en-US" sz="3200" b="1" dirty="0"/>
          </a:p>
        </p:txBody>
      </p:sp>
      <p:sp>
        <p:nvSpPr>
          <p:cNvPr id="8195" name="Rectangle 3">
            <a:extLst>
              <a:ext uri="{FF2B5EF4-FFF2-40B4-BE49-F238E27FC236}">
                <a16:creationId xmlns:a16="http://schemas.microsoft.com/office/drawing/2014/main" id="{E7B1FD8A-22BC-4AA2-AED4-2730C3DE0E19}"/>
              </a:ext>
            </a:extLst>
          </p:cNvPr>
          <p:cNvSpPr>
            <a:spLocks noGrp="1"/>
          </p:cNvSpPr>
          <p:nvPr>
            <p:ph idx="1"/>
          </p:nvPr>
        </p:nvSpPr>
        <p:spPr>
          <a:xfrm>
            <a:off x="696912" y="1390649"/>
            <a:ext cx="8839200" cy="4598988"/>
          </a:xfrm>
        </p:spPr>
        <p:txBody>
          <a:bodyPr/>
          <a:lstStyle/>
          <a:p>
            <a:pPr marL="671513" indent="-671513" eaLnBrk="1" hangingPunct="1"/>
            <a:r>
              <a:rPr lang="en-US" altLang="en-US" sz="2800" dirty="0">
                <a:solidFill>
                  <a:srgbClr val="FF0000"/>
                </a:solidFill>
                <a:ea typeface="ＭＳ Ｐゴシック" panose="020B0600070205080204" pitchFamily="34" charset="-128"/>
              </a:rPr>
              <a:t>Work with Team on selecting Client and Project Topics</a:t>
            </a:r>
          </a:p>
          <a:p>
            <a:pPr marL="671513" indent="-671513" eaLnBrk="1" hangingPunct="1"/>
            <a:r>
              <a:rPr lang="en-US" altLang="en-US" sz="2800" dirty="0">
                <a:ea typeface="ＭＳ Ｐゴシック" panose="020B0600070205080204" pitchFamily="34" charset="-128"/>
              </a:rPr>
              <a:t>Review Sept 13 Slide Presentation prior to Class on Sept 13 including the In-Class CBA Exercise</a:t>
            </a:r>
          </a:p>
          <a:p>
            <a:pPr marL="671513" indent="-671513" eaLnBrk="1" hangingPunct="1"/>
            <a:r>
              <a:rPr lang="en-US" altLang="en-US" sz="2800" dirty="0">
                <a:ea typeface="ＭＳ Ｐゴシック" panose="020B0600070205080204" pitchFamily="34" charset="-128"/>
              </a:rPr>
              <a:t>Review Cost-Benefit Analysis Examples on LMS </a:t>
            </a:r>
          </a:p>
          <a:p>
            <a:pPr marL="671513" indent="-671513" eaLnBrk="1" hangingPunct="1"/>
            <a:r>
              <a:rPr lang="en-US" altLang="en-US" sz="2800" dirty="0">
                <a:ea typeface="ＭＳ Ｐゴシック" panose="020B0600070205080204" pitchFamily="34" charset="-128"/>
              </a:rPr>
              <a:t>Prepare to Complete and Submit Cost-Benefit Analysis Exercise done in Class on Sept 13</a:t>
            </a:r>
          </a:p>
          <a:p>
            <a:pPr marL="671513" indent="-671513" eaLnBrk="1" hangingPunct="1"/>
            <a:r>
              <a:rPr lang="en-US" altLang="en-US" sz="2800" dirty="0">
                <a:solidFill>
                  <a:srgbClr val="FF0000"/>
                </a:solidFill>
                <a:ea typeface="ＭＳ Ｐゴシック" panose="020B0600070205080204" pitchFamily="34" charset="-128"/>
              </a:rPr>
              <a:t>Each Team submit Term Project Proposal by EOD: 11:59 pm on Thursday Sept 13</a:t>
            </a:r>
          </a:p>
        </p:txBody>
      </p:sp>
    </p:spTree>
    <p:extLst>
      <p:ext uri="{BB962C8B-B14F-4D97-AF65-F5344CB8AC3E}">
        <p14:creationId xmlns:p14="http://schemas.microsoft.com/office/powerpoint/2010/main" val="36559648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Cost-Benefit Analysis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
        <p:nvSpPr>
          <p:cNvPr id="2" name="Right Brace 1">
            <a:extLst>
              <a:ext uri="{FF2B5EF4-FFF2-40B4-BE49-F238E27FC236}">
                <a16:creationId xmlns:a16="http://schemas.microsoft.com/office/drawing/2014/main" id="{CF0C10DF-A3B6-43AF-A70E-DBDF62032692}"/>
              </a:ext>
            </a:extLst>
          </p:cNvPr>
          <p:cNvSpPr/>
          <p:nvPr/>
        </p:nvSpPr>
        <p:spPr>
          <a:xfrm>
            <a:off x="5649912" y="2027237"/>
            <a:ext cx="304800" cy="1600200"/>
          </a:xfrm>
          <a:prstGeom prst="rightBrace">
            <a:avLst>
              <a:gd name="adj1" fmla="val 8333"/>
              <a:gd name="adj2" fmla="val 50767"/>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7C96C3-D858-48E6-B4A1-E5DA12D227C3}"/>
              </a:ext>
            </a:extLst>
          </p:cNvPr>
          <p:cNvSpPr txBox="1"/>
          <p:nvPr/>
        </p:nvSpPr>
        <p:spPr>
          <a:xfrm>
            <a:off x="6183312" y="2415440"/>
            <a:ext cx="3581400" cy="1200329"/>
          </a:xfrm>
          <a:prstGeom prst="rect">
            <a:avLst/>
          </a:prstGeom>
          <a:noFill/>
        </p:spPr>
        <p:txBody>
          <a:bodyPr wrap="square" rtlCol="0">
            <a:spAutoFit/>
          </a:bodyPr>
          <a:lstStyle/>
          <a:p>
            <a:r>
              <a:rPr lang="en-US" sz="2400" dirty="0">
                <a:solidFill>
                  <a:srgbClr val="FF0000"/>
                </a:solidFill>
              </a:rPr>
              <a:t>Project Proposal:</a:t>
            </a:r>
          </a:p>
          <a:p>
            <a:r>
              <a:rPr lang="en-US" sz="2400" dirty="0">
                <a:solidFill>
                  <a:srgbClr val="FF0000"/>
                </a:solidFill>
              </a:rPr>
              <a:t> due Sept 13 by EOD: 11:59 PM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D310B11-6C13-4DD2-AB13-785801D5BD42}"/>
              </a:ext>
            </a:extLst>
          </p:cNvPr>
          <p:cNvSpPr>
            <a:spLocks noGrp="1"/>
          </p:cNvSpPr>
          <p:nvPr>
            <p:ph type="title"/>
          </p:nvPr>
        </p:nvSpPr>
        <p:spPr>
          <a:xfrm>
            <a:off x="925513" y="-182563"/>
            <a:ext cx="8315325" cy="1176338"/>
          </a:xfrm>
        </p:spPr>
        <p:txBody>
          <a:bodyPr/>
          <a:lstStyle/>
          <a:p>
            <a:r>
              <a:rPr lang="en-US" altLang="en-US">
                <a:ea typeface="ＭＳ Ｐゴシック" panose="020B0600070205080204" pitchFamily="34" charset="-128"/>
              </a:rPr>
              <a:t>Client/Project Criteria</a:t>
            </a:r>
          </a:p>
        </p:txBody>
      </p:sp>
      <p:sp>
        <p:nvSpPr>
          <p:cNvPr id="48131" name="Content Placeholder 2">
            <a:extLst>
              <a:ext uri="{FF2B5EF4-FFF2-40B4-BE49-F238E27FC236}">
                <a16:creationId xmlns:a16="http://schemas.microsoft.com/office/drawing/2014/main" id="{351C418D-AC4D-4BBA-AE4D-78FC9876326E}"/>
              </a:ext>
            </a:extLst>
          </p:cNvPr>
          <p:cNvSpPr>
            <a:spLocks noGrp="1"/>
          </p:cNvSpPr>
          <p:nvPr>
            <p:ph idx="1"/>
          </p:nvPr>
        </p:nvSpPr>
        <p:spPr>
          <a:xfrm>
            <a:off x="336550" y="1376363"/>
            <a:ext cx="9323388" cy="5375275"/>
          </a:xfrm>
        </p:spPr>
        <p:txBody>
          <a:bodyPr/>
          <a:lstStyle/>
          <a:p>
            <a:r>
              <a:rPr lang="en-US" altLang="en-US" sz="2800">
                <a:ea typeface="ＭＳ Ｐゴシック" panose="020B0600070205080204" pitchFamily="34" charset="-128"/>
              </a:rPr>
              <a:t>Client must be “real”; can be a company, a non-profit organization, government agency, sole proprietorship, etc.</a:t>
            </a:r>
          </a:p>
          <a:p>
            <a:r>
              <a:rPr lang="en-US" altLang="en-US" sz="2800">
                <a:ea typeface="ＭＳ Ｐゴシック" panose="020B0600070205080204" pitchFamily="34" charset="-128"/>
              </a:rPr>
              <a:t>Project must involve implementing an information system or technology solution that addresses a business need for the client.</a:t>
            </a:r>
          </a:p>
          <a:p>
            <a:r>
              <a:rPr lang="en-US" altLang="en-US" sz="2800">
                <a:ea typeface="ＭＳ Ｐゴシック" panose="020B0600070205080204" pitchFamily="34" charset="-128"/>
              </a:rPr>
              <a:t>Scope must be more than just a web presence; can include database, content management, data analytics, hardware, process reengineering, workflow automation, etc.</a:t>
            </a:r>
          </a:p>
          <a:p>
            <a:r>
              <a:rPr lang="en-US" altLang="en-US" sz="2800">
                <a:ea typeface="ＭＳ Ｐゴシック" panose="020B0600070205080204" pitchFamily="34" charset="-128"/>
              </a:rPr>
              <a:t>Client and scope must be approved by an instructor</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dirty="0" err="1"/>
              <a:t>Kahoot</a:t>
            </a:r>
            <a:r>
              <a:rPr lang="en-US" dirty="0"/>
              <a:t>! Quiz</a:t>
            </a:r>
          </a:p>
        </p:txBody>
      </p:sp>
      <p:sp>
        <p:nvSpPr>
          <p:cNvPr id="3" name="Content Placeholder 2"/>
          <p:cNvSpPr>
            <a:spLocks noGrp="1"/>
          </p:cNvSpPr>
          <p:nvPr>
            <p:ph idx="1"/>
          </p:nvPr>
        </p:nvSpPr>
        <p:spPr/>
        <p:txBody>
          <a:bodyPr/>
          <a:lstStyle/>
          <a:p>
            <a:r>
              <a:rPr lang="en-US" dirty="0"/>
              <a:t>Not today!</a:t>
            </a:r>
          </a:p>
          <a:p>
            <a:endParaRPr lang="en-US" dirty="0"/>
          </a:p>
          <a:p>
            <a:r>
              <a:rPr lang="en-US" dirty="0"/>
              <a:t>Take 15 minutes to meet with your team</a:t>
            </a:r>
          </a:p>
          <a:p>
            <a:endParaRPr lang="en-US" dirty="0"/>
          </a:p>
          <a:p>
            <a:r>
              <a:rPr lang="en-US" dirty="0"/>
              <a:t>If time allows at the end of class you’ll be able to meet again</a:t>
            </a:r>
          </a:p>
        </p:txBody>
      </p:sp>
    </p:spTree>
    <p:extLst>
      <p:ext uri="{BB962C8B-B14F-4D97-AF65-F5344CB8AC3E}">
        <p14:creationId xmlns:p14="http://schemas.microsoft.com/office/powerpoint/2010/main" val="7961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477837"/>
            <a:ext cx="9448801" cy="939800"/>
          </a:xfrm>
        </p:spPr>
        <p:txBody>
          <a:bodyPr/>
          <a:lstStyle/>
          <a:p>
            <a:pPr algn="l"/>
            <a:r>
              <a:rPr lang="en-US" altLang="en-US" sz="2400" dirty="0">
                <a:ea typeface="ＭＳ Ｐゴシック" panose="020B0600070205080204" pitchFamily="34" charset="-128"/>
              </a:rPr>
              <a:t>Technology Current Events: “As Google Turns 20, Questions Over Whether It's Too Powerful</a:t>
            </a:r>
            <a:r>
              <a:rPr lang="en-US" sz="2400" dirty="0"/>
              <a:t>”, </a:t>
            </a:r>
            <a:r>
              <a:rPr lang="en-US" sz="2000" u="sng" dirty="0"/>
              <a:t>Billboard</a:t>
            </a:r>
            <a:r>
              <a:rPr lang="en-US" sz="2000" dirty="0"/>
              <a:t>, Sept 7, 2018. </a:t>
            </a:r>
            <a:r>
              <a:rPr lang="en-US" altLang="en-US" sz="1800" dirty="0">
                <a:ea typeface="ＭＳ Ｐゴシック" panose="020B0600070205080204" pitchFamily="34" charset="-128"/>
                <a:hlinkClick r:id="rId2"/>
              </a:rPr>
              <a:t>https://www.billboard.com/articles/business/tech/8474130/google-turns-20-too-powerful</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5" name="TextBox 4">
            <a:extLst>
              <a:ext uri="{FF2B5EF4-FFF2-40B4-BE49-F238E27FC236}">
                <a16:creationId xmlns:a16="http://schemas.microsoft.com/office/drawing/2014/main" id="{DB52A86D-F8D0-4384-9B36-AA49FECF4C5D}"/>
              </a:ext>
            </a:extLst>
          </p:cNvPr>
          <p:cNvSpPr txBox="1"/>
          <p:nvPr/>
        </p:nvSpPr>
        <p:spPr>
          <a:xfrm>
            <a:off x="468312" y="1651714"/>
            <a:ext cx="9448800" cy="5755422"/>
          </a:xfrm>
          <a:prstGeom prst="rect">
            <a:avLst/>
          </a:prstGeom>
          <a:noFill/>
        </p:spPr>
        <p:txBody>
          <a:bodyPr wrap="square" rtlCol="0">
            <a:spAutoFit/>
          </a:bodyPr>
          <a:lstStyle/>
          <a:p>
            <a:r>
              <a:rPr lang="en-US" sz="1600" dirty="0"/>
              <a:t>Twenty years after Larry Page and Sergey </a:t>
            </a:r>
            <a:r>
              <a:rPr lang="en-US" sz="1600" dirty="0" err="1"/>
              <a:t>Brin</a:t>
            </a:r>
            <a:r>
              <a:rPr lang="en-US" sz="1600" dirty="0"/>
              <a:t> set out to organize all of the internet's information, the search engine they named Google has morphed into a dominating force in smartphones, online video, email, maps and much more.</a:t>
            </a:r>
          </a:p>
          <a:p>
            <a:endParaRPr lang="en-US" sz="1600" dirty="0"/>
          </a:p>
          <a:p>
            <a:r>
              <a:rPr lang="en-US" sz="1600" dirty="0"/>
              <a:t>That resounding success now has regulators and lawmakers around the world questioning whether the company has become too powerful as its ubiquitous services vacuum up sensitive information about billions of people hooked on its products.</a:t>
            </a:r>
          </a:p>
          <a:p>
            <a:endParaRPr lang="en-US" sz="1600" dirty="0"/>
          </a:p>
          <a:p>
            <a:r>
              <a:rPr lang="en-US" sz="1600" dirty="0"/>
              <a:t>Google's search engine remains entrenched as the internet's main gateway, and its digital advertising business is on pace to generate about $110 billion in revenue this year. Much of that revenue now flows through Google's Android operating system, which powers 80 percent of the world's smartphones. Google also runs the biggest video site in YouTube, the most popular web browser in Chrome, the top email service in Gmail and the maps that most people use to get around.</a:t>
            </a:r>
          </a:p>
          <a:p>
            <a:endParaRPr lang="en-US" sz="1600" dirty="0"/>
          </a:p>
          <a:p>
            <a:r>
              <a:rPr lang="en-US" sz="1600" dirty="0"/>
              <a:t>Not bad for a company that started 20 years ago Friday with an initial investment of $100,000. Google and its sibling companies operating under the umbrella of Alphabet Inc. are now worth $800 billion.</a:t>
            </a:r>
          </a:p>
          <a:p>
            <a:endParaRPr lang="en-US" sz="1600" dirty="0"/>
          </a:p>
          <a:p>
            <a:r>
              <a:rPr lang="en-US" sz="1600" dirty="0"/>
              <a:t>Google's success often draws comparisons with Microsoft.</a:t>
            </a:r>
          </a:p>
          <a:p>
            <a:endParaRPr lang="en-US" sz="1600" dirty="0"/>
          </a:p>
          <a:p>
            <a:r>
              <a:rPr lang="en-US" sz="1600" dirty="0"/>
              <a:t>“Google is in the government's crosshairs,”</a:t>
            </a:r>
          </a:p>
          <a:p>
            <a:endParaRPr lang="en-US" sz="1600" dirty="0"/>
          </a:p>
          <a:p>
            <a:r>
              <a:rPr lang="en-US" sz="1600" dirty="0"/>
              <a:t>It all paints a picture of a company that may spend the next decade fighting to protect the empire it built during its first two decades.</a:t>
            </a:r>
          </a:p>
        </p:txBody>
      </p:sp>
    </p:spTree>
    <p:extLst>
      <p:ext uri="{BB962C8B-B14F-4D97-AF65-F5344CB8AC3E}">
        <p14:creationId xmlns:p14="http://schemas.microsoft.com/office/powerpoint/2010/main" val="387655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630237"/>
            <a:ext cx="9372601" cy="939800"/>
          </a:xfrm>
        </p:spPr>
        <p:txBody>
          <a:bodyPr/>
          <a:lstStyle/>
          <a:p>
            <a:pPr algn="l"/>
            <a:r>
              <a:rPr lang="en-US" altLang="en-US" sz="2400" dirty="0">
                <a:ea typeface="ＭＳ Ｐゴシック" panose="020B0600070205080204" pitchFamily="34" charset="-128"/>
              </a:rPr>
              <a:t>Technology Current Events: “</a:t>
            </a:r>
            <a:r>
              <a:rPr lang="en-US" sz="2400" dirty="0"/>
              <a:t>Where Does </a:t>
            </a:r>
            <a:r>
              <a:rPr lang="en-US" sz="2400" dirty="0" err="1"/>
              <a:t>MoviePass</a:t>
            </a:r>
            <a:r>
              <a:rPr lang="en-US" sz="2400" dirty="0"/>
              <a:t> Go From Here?” </a:t>
            </a:r>
            <a:r>
              <a:rPr lang="en-US" sz="2000" u="sng" dirty="0"/>
              <a:t>The Motley Fool</a:t>
            </a:r>
            <a:r>
              <a:rPr lang="en-US" sz="2000" dirty="0"/>
              <a:t>, Sept 8, 2018.</a:t>
            </a:r>
            <a:r>
              <a:rPr lang="en-US" sz="2400" dirty="0"/>
              <a:t/>
            </a:r>
            <a:br>
              <a:rPr lang="en-US" sz="2400" dirty="0"/>
            </a:br>
            <a:r>
              <a:rPr lang="en-US" altLang="en-US" sz="1800" dirty="0">
                <a:ea typeface="ＭＳ Ｐゴシック" panose="020B0600070205080204" pitchFamily="34" charset="-128"/>
                <a:hlinkClick r:id="rId2"/>
              </a:rPr>
              <a:t>https://www.fool.com/investing/2018/09/08/where-does-moviepass-go-from-here.aspx</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BC4C1AAD-E098-41A5-BD30-FB024FD7B57D}"/>
              </a:ext>
            </a:extLst>
          </p:cNvPr>
          <p:cNvSpPr txBox="1"/>
          <p:nvPr/>
        </p:nvSpPr>
        <p:spPr>
          <a:xfrm>
            <a:off x="468312" y="1722437"/>
            <a:ext cx="9220200" cy="5632311"/>
          </a:xfrm>
          <a:prstGeom prst="rect">
            <a:avLst/>
          </a:prstGeom>
          <a:noFill/>
        </p:spPr>
        <p:txBody>
          <a:bodyPr wrap="square" rtlCol="0">
            <a:spAutoFit/>
          </a:bodyPr>
          <a:lstStyle/>
          <a:p>
            <a:r>
              <a:rPr lang="en-US" dirty="0"/>
              <a:t>It's getting harder and harder to use the multiplex service, and that's playing right into the hands of the movie exhibitors that Helios and Matheson Analytics was hoping to disrupt.</a:t>
            </a:r>
          </a:p>
          <a:p>
            <a:endParaRPr lang="en-US" dirty="0"/>
          </a:p>
          <a:p>
            <a:r>
              <a:rPr lang="en-US" dirty="0"/>
              <a:t>The difference between the end of a movie and a </a:t>
            </a:r>
            <a:r>
              <a:rPr lang="en-US" dirty="0" err="1"/>
              <a:t>MoviePass</a:t>
            </a:r>
            <a:r>
              <a:rPr lang="en-US" dirty="0"/>
              <a:t> income statement is that only one of those fades to black. Things continue to be rocky for </a:t>
            </a:r>
            <a:r>
              <a:rPr lang="en-US" dirty="0" err="1"/>
              <a:t>MoviePass</a:t>
            </a:r>
            <a:r>
              <a:rPr lang="en-US" dirty="0"/>
              <a:t> and its publicly traded parent company </a:t>
            </a:r>
            <a:r>
              <a:rPr lang="en-US" b="1" dirty="0"/>
              <a:t>Helios and Matheson Analytics</a:t>
            </a:r>
            <a:r>
              <a:rPr lang="en-US" dirty="0"/>
              <a:t> (</a:t>
            </a:r>
            <a:r>
              <a:rPr lang="en-US" u="sng" dirty="0">
                <a:hlinkClick r:id="rId3"/>
              </a:rPr>
              <a:t>NASDAQ:HMNY</a:t>
            </a:r>
            <a:r>
              <a:rPr lang="en-US" dirty="0"/>
              <a:t>). The flawed model continues to bleed red ink, and social media continues to fume about recent changes to the former multiplex-buffet operator.</a:t>
            </a:r>
          </a:p>
          <a:p>
            <a:endParaRPr lang="en-US" dirty="0"/>
          </a:p>
          <a:p>
            <a:r>
              <a:rPr lang="en-US" dirty="0"/>
              <a:t>The problem with third-party platforms including </a:t>
            </a:r>
            <a:r>
              <a:rPr lang="en-US" dirty="0" err="1"/>
              <a:t>MoviePass</a:t>
            </a:r>
            <a:r>
              <a:rPr lang="en-US" dirty="0"/>
              <a:t> and </a:t>
            </a:r>
            <a:r>
              <a:rPr lang="en-US" dirty="0" err="1"/>
              <a:t>Sinemia</a:t>
            </a:r>
            <a:r>
              <a:rPr lang="en-US" dirty="0"/>
              <a:t> is that you can't give away more than you take in forever. Creditors get fed up subsidizing theater binges of penny-pinching moviegoers. The model only works if you can offset the expenses, and there's no clear path to making that happen no matter how many ads you sell, data-selling deals you strike, or corporate tie-ins you square away. You need to be in a position to control costs and own the concessions that profit from an increase in traffic, and that's why </a:t>
            </a:r>
            <a:r>
              <a:rPr lang="en-US" b="1" dirty="0"/>
              <a:t>AMC Entertainment</a:t>
            </a:r>
            <a:r>
              <a:rPr lang="en-US" dirty="0"/>
              <a:t>(</a:t>
            </a:r>
            <a:r>
              <a:rPr lang="en-US" u="sng" dirty="0">
                <a:hlinkClick r:id="rId4"/>
              </a:rPr>
              <a:t>NYSE:AMC</a:t>
            </a:r>
            <a:r>
              <a:rPr lang="en-US" dirty="0"/>
              <a:t>) has seen its AMC Stubs A-List platform go from zero to </a:t>
            </a:r>
            <a:r>
              <a:rPr lang="en-US" u="sng" dirty="0">
                <a:hlinkClick r:id="rId5"/>
              </a:rPr>
              <a:t>260,000 members</a:t>
            </a:r>
            <a:r>
              <a:rPr lang="en-US" dirty="0"/>
              <a:t>. </a:t>
            </a:r>
          </a:p>
          <a:p>
            <a:r>
              <a:rPr lang="en-US" dirty="0" err="1"/>
              <a:t>MoviePass</a:t>
            </a:r>
            <a:r>
              <a:rPr lang="en-US" dirty="0"/>
              <a:t> and </a:t>
            </a:r>
            <a:r>
              <a:rPr lang="en-US" dirty="0" err="1"/>
              <a:t>Sinemia</a:t>
            </a:r>
            <a:r>
              <a:rPr lang="en-US" dirty="0"/>
              <a:t> will probably die educating the market. AMC and smaller multiplex operators will reap the benefits of subscription-hungry film buffs.</a:t>
            </a:r>
          </a:p>
          <a:p>
            <a:endParaRPr lang="en-US" dirty="0"/>
          </a:p>
        </p:txBody>
      </p:sp>
    </p:spTree>
    <p:extLst>
      <p:ext uri="{BB962C8B-B14F-4D97-AF65-F5344CB8AC3E}">
        <p14:creationId xmlns:p14="http://schemas.microsoft.com/office/powerpoint/2010/main" val="4041490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19934</TotalTime>
  <Words>3047</Words>
  <Application>Microsoft Office PowerPoint</Application>
  <PresentationFormat>Custom</PresentationFormat>
  <Paragraphs>312</Paragraphs>
  <Slides>42</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ＭＳ Ｐゴシック</vt:lpstr>
      <vt:lpstr>Arial</vt:lpstr>
      <vt:lpstr>Bitstream Vera Sans</vt:lpstr>
      <vt:lpstr>Calibri</vt:lpstr>
      <vt:lpstr>News Gothic MT</vt:lpstr>
      <vt:lpstr>Source Sans Pro</vt:lpstr>
      <vt:lpstr>Tahoma</vt:lpstr>
      <vt:lpstr>Times New Roman</vt:lpstr>
      <vt:lpstr>Wingdings</vt:lpstr>
      <vt:lpstr>Wingdings 2</vt:lpstr>
      <vt:lpstr>ヒラギノ角ゴ Pro W3</vt:lpstr>
      <vt:lpstr>Breeze</vt:lpstr>
      <vt:lpstr>Managing Information Technology Resources ITWS 4310</vt:lpstr>
      <vt:lpstr>Managing IT Resources Class Outline: Mon, Sept 10, 2018</vt:lpstr>
      <vt:lpstr>Managing IT Resources Faculty Contact and Office Hours</vt:lpstr>
      <vt:lpstr>MITR 2018 Term Project Teams &amp; Seating Chart </vt:lpstr>
      <vt:lpstr>Managing IT Resources: ITWS 4310 Term Project Report Outline</vt:lpstr>
      <vt:lpstr>Client/Project Criteria</vt:lpstr>
      <vt:lpstr>Kahoot! Quiz</vt:lpstr>
      <vt:lpstr>Technology Current Events: “As Google Turns 20, Questions Over Whether It's Too Powerful”, Billboard, Sept 7, 2018. https://www.billboard.com/articles/business/tech/8474130/google-turns-20-too-powerful </vt:lpstr>
      <vt:lpstr>Technology Current Events: “Where Does MoviePass Go From Here?” The Motley Fool, Sept 8, 2018. https://www.fool.com/investing/2018/09/08/where-does-moviepass-go-from-here.aspx </vt:lpstr>
      <vt:lpstr>PowerPoint Presentation</vt:lpstr>
      <vt:lpstr>Learning objectives</vt:lpstr>
      <vt:lpstr>Advancing rates of technology</vt:lpstr>
      <vt:lpstr>Evolution of the technological landscape</vt:lpstr>
      <vt:lpstr>Moore’s Law</vt:lpstr>
      <vt:lpstr>Three Technology Growth “Laws”</vt:lpstr>
      <vt:lpstr>Computing and Communication Scale</vt:lpstr>
      <vt:lpstr>Impacts of Rapidly Changing Price Performance of Technology</vt:lpstr>
      <vt:lpstr>Applications of Technology</vt:lpstr>
      <vt:lpstr>Learning Objectives</vt:lpstr>
      <vt:lpstr>The Death of Moore’s Law?</vt:lpstr>
      <vt:lpstr>The Death of Moore’s Law?</vt:lpstr>
      <vt:lpstr>Buying time</vt:lpstr>
      <vt:lpstr>Learning objectives</vt:lpstr>
      <vt:lpstr>A melding of minds</vt:lpstr>
      <vt:lpstr>A melding of minds</vt:lpstr>
      <vt:lpstr>Supercomputers in Action</vt:lpstr>
      <vt:lpstr>Learning Objectives</vt:lpstr>
      <vt:lpstr>E-waste</vt:lpstr>
      <vt:lpstr>E-waste</vt:lpstr>
      <vt:lpstr>Learning objectives</vt:lpstr>
      <vt:lpstr>MyMagic+</vt:lpstr>
      <vt:lpstr>Big Data and big benefits</vt:lpstr>
      <vt:lpstr>Big cost and magical coordination</vt:lpstr>
      <vt:lpstr>PowerPoint Presentation</vt:lpstr>
      <vt:lpstr>Learning objectives</vt:lpstr>
      <vt:lpstr>Characteristics of Disruptive Technologies</vt:lpstr>
      <vt:lpstr>Why big firms fail</vt:lpstr>
      <vt:lpstr>Recognizing Potentially Disruptive Innovations</vt:lpstr>
      <vt:lpstr>When a Potential Disruptor is Spotted</vt:lpstr>
      <vt:lpstr>Learning objectives</vt:lpstr>
      <vt:lpstr>Bitcoin: a disruptive innovation for money and more?</vt:lpstr>
      <vt:lpstr>Managing IT Resources This Week’s Remaining Assignments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306</cp:revision>
  <cp:lastPrinted>2009-08-21T01:49:58Z</cp:lastPrinted>
  <dcterms:created xsi:type="dcterms:W3CDTF">2009-08-23T21:56:42Z</dcterms:created>
  <dcterms:modified xsi:type="dcterms:W3CDTF">2018-09-11T18:24:40Z</dcterms:modified>
</cp:coreProperties>
</file>